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95"/>
  </p:notesMasterIdLst>
  <p:sldIdLst>
    <p:sldId id="431" r:id="rId2"/>
    <p:sldId id="425" r:id="rId3"/>
    <p:sldId id="331" r:id="rId4"/>
    <p:sldId id="266" r:id="rId5"/>
    <p:sldId id="269" r:id="rId6"/>
    <p:sldId id="343" r:id="rId7"/>
    <p:sldId id="270" r:id="rId8"/>
    <p:sldId id="271" r:id="rId9"/>
    <p:sldId id="272" r:id="rId10"/>
    <p:sldId id="274" r:id="rId11"/>
    <p:sldId id="275" r:id="rId12"/>
    <p:sldId id="276" r:id="rId13"/>
    <p:sldId id="278" r:id="rId14"/>
    <p:sldId id="279" r:id="rId15"/>
    <p:sldId id="280" r:id="rId16"/>
    <p:sldId id="281" r:id="rId17"/>
    <p:sldId id="282" r:id="rId18"/>
    <p:sldId id="283" r:id="rId19"/>
    <p:sldId id="424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309" r:id="rId30"/>
    <p:sldId id="296" r:id="rId31"/>
    <p:sldId id="297" r:id="rId32"/>
    <p:sldId id="298" r:id="rId33"/>
    <p:sldId id="428" r:id="rId34"/>
    <p:sldId id="427" r:id="rId35"/>
    <p:sldId id="434" r:id="rId36"/>
    <p:sldId id="435" r:id="rId37"/>
    <p:sldId id="436" r:id="rId38"/>
    <p:sldId id="335" r:id="rId39"/>
    <p:sldId id="432" r:id="rId40"/>
    <p:sldId id="433" r:id="rId41"/>
    <p:sldId id="429" r:id="rId42"/>
    <p:sldId id="312" r:id="rId43"/>
    <p:sldId id="313" r:id="rId44"/>
    <p:sldId id="314" r:id="rId45"/>
    <p:sldId id="333" r:id="rId46"/>
    <p:sldId id="437" r:id="rId47"/>
    <p:sldId id="430" r:id="rId48"/>
    <p:sldId id="300" r:id="rId49"/>
    <p:sldId id="301" r:id="rId50"/>
    <p:sldId id="304" r:id="rId51"/>
    <p:sldId id="341" r:id="rId52"/>
    <p:sldId id="302" r:id="rId53"/>
    <p:sldId id="441" r:id="rId54"/>
    <p:sldId id="299" r:id="rId55"/>
    <p:sldId id="442" r:id="rId56"/>
    <p:sldId id="438" r:id="rId57"/>
    <p:sldId id="293" r:id="rId58"/>
    <p:sldId id="443" r:id="rId59"/>
    <p:sldId id="448" r:id="rId60"/>
    <p:sldId id="447" r:id="rId61"/>
    <p:sldId id="439" r:id="rId62"/>
    <p:sldId id="377" r:id="rId63"/>
    <p:sldId id="376" r:id="rId64"/>
    <p:sldId id="446" r:id="rId65"/>
    <p:sldId id="449" r:id="rId66"/>
    <p:sldId id="467" r:id="rId67"/>
    <p:sldId id="452" r:id="rId68"/>
    <p:sldId id="470" r:id="rId69"/>
    <p:sldId id="451" r:id="rId70"/>
    <p:sldId id="457" r:id="rId71"/>
    <p:sldId id="459" r:id="rId72"/>
    <p:sldId id="460" r:id="rId73"/>
    <p:sldId id="461" r:id="rId74"/>
    <p:sldId id="462" r:id="rId75"/>
    <p:sldId id="456" r:id="rId76"/>
    <p:sldId id="468" r:id="rId77"/>
    <p:sldId id="469" r:id="rId78"/>
    <p:sldId id="454" r:id="rId79"/>
    <p:sldId id="464" r:id="rId80"/>
    <p:sldId id="453" r:id="rId81"/>
    <p:sldId id="465" r:id="rId82"/>
    <p:sldId id="466" r:id="rId83"/>
    <p:sldId id="463" r:id="rId84"/>
    <p:sldId id="450" r:id="rId85"/>
    <p:sldId id="440" r:id="rId86"/>
    <p:sldId id="305" r:id="rId87"/>
    <p:sldId id="307" r:id="rId88"/>
    <p:sldId id="306" r:id="rId89"/>
    <p:sldId id="308" r:id="rId90"/>
    <p:sldId id="423" r:id="rId91"/>
    <p:sldId id="342" r:id="rId92"/>
    <p:sldId id="444" r:id="rId93"/>
    <p:sldId id="445" r:id="rId9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22832D-30C1-47AD-A0C8-7D8D20B72760}">
  <a:tblStyle styleId="{3422832D-30C1-47AD-A0C8-7D8D20B727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5" autoAdjust="0"/>
    <p:restoredTop sz="96371" autoAdjust="0"/>
  </p:normalViewPr>
  <p:slideViewPr>
    <p:cSldViewPr snapToGrid="0">
      <p:cViewPr varScale="1">
        <p:scale>
          <a:sx n="136" d="100"/>
          <a:sy n="136" d="100"/>
        </p:scale>
        <p:origin x="91" y="3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dbaad7b7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dbaad7b7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bfad02ef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bfad02ef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6f80d1f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c6f80d1f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e0a36f8e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e0a36f8e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c7f15145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c7f15145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c7f1514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1c7f1514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1c7f15145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1c7f15145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1c7f15145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1c7f15145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1c7f1514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1c7f1514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1c7f15145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1c7f15145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e0a36f8e6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e0a36f8e6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260b3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260b3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0ec4c1a6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0ec4c1a6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0ec4c1a6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60ec4c1a62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ec4c1a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ec4c1a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0ec4c1a6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0ec4c1a6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4270b671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4270b671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270b671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4270b671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270b671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4270b671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270b671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4270b671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8509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270b671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4270b671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9229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ec4c1a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ec4c1a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066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91260b37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91260b37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0ec4c1a6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0ec4c1a6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83612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8988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94f06bc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94f06bc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94f06bc1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94f06bc1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494f06bc1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494f06bc1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316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94f06bc1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94f06bc1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94f06bc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94f06bc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07866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4270b671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4270b671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3359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6674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0ec4c1a6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0ec4c1a6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199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13092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3295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5926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4610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5504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8823242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976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9369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0ec4c1a62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0ec4c1a62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1c7f1514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1c7f1514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0ec4c1a62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60ec4c1a62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60ec4c1a6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60ec4c1a6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1c7f151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1c7f151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91260b37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91260b37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e0a36f8e6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e0a36f8e6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bfad02e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bfad02e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EDE53-FC73-4FB1-ADA2-F62E4AFFDA81}" type="datetime1">
              <a:rPr lang="en-MY" smtClean="0"/>
              <a:t>7/5/2020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http://blog.kerul.net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4854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apacitor.ionicframework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nodejs.org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ionickeru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ionicframework.com/docs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microsoft.com/office/2007/relationships/hdphoto" Target="../media/hdphoto1.wdp"/><Relationship Id="rId4" Type="http://schemas.openxmlformats.org/officeDocument/2006/relationships/image" Target="../media/image4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hyperlink" Target="https://ionicframework.com/resources/articles/capacitor-vs-cordova-modern-hybrid-app-development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ionicframework.com/docs/native/camera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hyperlink" Target="https://ionicframework.com/resources/articles/capacitor-vs-cordova-modern-hybrid-app-development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9.png"/><Relationship Id="rId4" Type="http://schemas.openxmlformats.org/officeDocument/2006/relationships/image" Target="../media/image2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82" y="1427307"/>
            <a:ext cx="2112133" cy="211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3283864" y="1774287"/>
            <a:ext cx="36455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6000" b="1" i="1" dirty="0">
                <a:solidFill>
                  <a:schemeClr val="bg1"/>
                </a:solidFill>
              </a:rPr>
              <a:t>Ionic</a:t>
            </a:r>
            <a:br>
              <a:rPr lang="en-MY" sz="6000" b="1" i="1" dirty="0">
                <a:solidFill>
                  <a:schemeClr val="bg1"/>
                </a:solidFill>
              </a:rPr>
            </a:br>
            <a:r>
              <a:rPr lang="en-MY" sz="6000" b="1" i="1" dirty="0">
                <a:solidFill>
                  <a:schemeClr val="bg1"/>
                </a:solidFill>
              </a:rPr>
              <a:t>T01 Intro 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Google Shape;71;p14">
            <a:extLst>
              <a:ext uri="{FF2B5EF4-FFF2-40B4-BE49-F238E27FC236}">
                <a16:creationId xmlns:a16="http://schemas.microsoft.com/office/drawing/2014/main" id="{B88C4D69-22C0-4590-B39F-813FDFEA11E9}"/>
              </a:ext>
            </a:extLst>
          </p:cNvPr>
          <p:cNvSpPr txBox="1">
            <a:spLocks/>
          </p:cNvSpPr>
          <p:nvPr/>
        </p:nvSpPr>
        <p:spPr>
          <a:xfrm>
            <a:off x="7221817" y="847685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2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A130560-C6C5-491B-825D-A554EC3264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7874886" y="132539"/>
            <a:ext cx="1242724" cy="79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606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2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2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 Project</a:t>
            </a:r>
            <a:endParaRPr/>
          </a:p>
        </p:txBody>
      </p:sp>
      <p:pic>
        <p:nvPicPr>
          <p:cNvPr id="230" name="Google Shape;230;p32" descr="File:iPhone 6S Rose Gold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2" descr="File:Nexus 5 Front View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2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33" name="Google Shape;233;p32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34" name="Google Shape;234;p32" descr="Combat coders build Web pages for warfighters &amp;gt; Air Force Space ...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32"/>
          <p:cNvCxnSpPr>
            <a:stCxn id="234" idx="3"/>
            <a:endCxn id="231" idx="1"/>
          </p:cNvCxnSpPr>
          <p:nvPr/>
        </p:nvCxnSpPr>
        <p:spPr>
          <a:xfrm rot="10800000" flipH="1">
            <a:off x="2276375" y="1138051"/>
            <a:ext cx="5022300" cy="110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6" name="Google Shape;236;p32"/>
          <p:cNvCxnSpPr>
            <a:stCxn id="234" idx="3"/>
            <a:endCxn id="228" idx="1"/>
          </p:cNvCxnSpPr>
          <p:nvPr/>
        </p:nvCxnSpPr>
        <p:spPr>
          <a:xfrm>
            <a:off x="2276375" y="1248751"/>
            <a:ext cx="1925100" cy="2539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7" name="Google Shape;237;p32"/>
          <p:cNvCxnSpPr>
            <a:stCxn id="228" idx="3"/>
            <a:endCxn id="230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8" name="Google Shape;238;p32"/>
          <p:cNvSpPr txBox="1"/>
          <p:nvPr/>
        </p:nvSpPr>
        <p:spPr>
          <a:xfrm>
            <a:off x="444500" y="2947650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39" name="Google Shape;239;p32"/>
          <p:cNvSpPr txBox="1"/>
          <p:nvPr/>
        </p:nvSpPr>
        <p:spPr>
          <a:xfrm>
            <a:off x="653050" y="3788550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40" name="Google Shape;240;p32" descr="File:Ionic Logo.svg - Wikimedia Common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2"/>
          <p:cNvSpPr txBox="1"/>
          <p:nvPr/>
        </p:nvSpPr>
        <p:spPr>
          <a:xfrm>
            <a:off x="3573525" y="840800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Compile with Android SDK</a:t>
            </a:r>
            <a:endParaRPr/>
          </a:p>
        </p:txBody>
      </p:sp>
      <p:sp>
        <p:nvSpPr>
          <p:cNvPr id="242" name="Google Shape;242;p32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6221CB-32CE-4617-A57F-089CE0996B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/>
        </p:nvSpPr>
        <p:spPr>
          <a:xfrm>
            <a:off x="3551800" y="1075425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48" name="Google Shape;248;p33"/>
          <p:cNvSpPr txBox="1"/>
          <p:nvPr/>
        </p:nvSpPr>
        <p:spPr>
          <a:xfrm>
            <a:off x="3760350" y="1916325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49" name="Google Shape;249;p33" descr="File:Ionic Logo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4263" y="262188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3"/>
          <p:cNvSpPr/>
          <p:nvPr/>
        </p:nvSpPr>
        <p:spPr>
          <a:xfrm>
            <a:off x="2643700" y="2847550"/>
            <a:ext cx="3888600" cy="36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NATIVE APP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51" name="Google Shape;251;p33"/>
          <p:cNvSpPr/>
          <p:nvPr/>
        </p:nvSpPr>
        <p:spPr>
          <a:xfrm>
            <a:off x="2643700" y="2487550"/>
            <a:ext cx="3888600" cy="3600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WEB LAYER</a:t>
            </a:r>
            <a:endParaRPr b="1"/>
          </a:p>
        </p:txBody>
      </p:sp>
      <p:sp>
        <p:nvSpPr>
          <p:cNvPr id="252" name="Google Shape;252;p33"/>
          <p:cNvSpPr/>
          <p:nvPr/>
        </p:nvSpPr>
        <p:spPr>
          <a:xfrm>
            <a:off x="1491625" y="2379550"/>
            <a:ext cx="1090500" cy="57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3"/>
          <p:cNvSpPr/>
          <p:nvPr/>
        </p:nvSpPr>
        <p:spPr>
          <a:xfrm>
            <a:off x="6593875" y="2379550"/>
            <a:ext cx="1090500" cy="576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6472E2-0B1A-4136-BEA3-90CF9F8FFE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4" descr="File:iPhone 6S Rose Gold.pn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 descr="File:Nexus 5 Front View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4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61" name="Google Shape;261;p34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62" name="Google Shape;262;p34" descr="Combat coders build Web pages for warfighters &amp;gt; Air Force Space ...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34"/>
          <p:cNvCxnSpPr/>
          <p:nvPr/>
        </p:nvCxnSpPr>
        <p:spPr>
          <a:xfrm rot="10800000" flipH="1">
            <a:off x="2276350" y="1146951"/>
            <a:ext cx="5022300" cy="110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64" name="Google Shape;264;p34"/>
          <p:cNvSpPr txBox="1"/>
          <p:nvPr/>
        </p:nvSpPr>
        <p:spPr>
          <a:xfrm>
            <a:off x="444500" y="2947650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65" name="Google Shape;265;p34"/>
          <p:cNvSpPr txBox="1"/>
          <p:nvPr/>
        </p:nvSpPr>
        <p:spPr>
          <a:xfrm>
            <a:off x="653050" y="3788550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66" name="Google Shape;266;p34" descr="File:Ionic Logo.sv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4"/>
          <p:cNvSpPr txBox="1"/>
          <p:nvPr/>
        </p:nvSpPr>
        <p:spPr>
          <a:xfrm>
            <a:off x="3573525" y="840800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Progressive Web Apps</a:t>
            </a:r>
            <a:endParaRPr/>
          </a:p>
        </p:txBody>
      </p:sp>
      <p:sp>
        <p:nvSpPr>
          <p:cNvPr id="268" name="Google Shape;268;p34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cxnSp>
        <p:nvCxnSpPr>
          <p:cNvPr id="269" name="Google Shape;269;p34"/>
          <p:cNvCxnSpPr>
            <a:stCxn id="262" idx="3"/>
            <a:endCxn id="258" idx="1"/>
          </p:cNvCxnSpPr>
          <p:nvPr/>
        </p:nvCxnSpPr>
        <p:spPr>
          <a:xfrm>
            <a:off x="2276375" y="1248751"/>
            <a:ext cx="5138700" cy="246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70" name="Google Shape;270;p34"/>
          <p:cNvSpPr txBox="1"/>
          <p:nvPr/>
        </p:nvSpPr>
        <p:spPr>
          <a:xfrm>
            <a:off x="3854250" y="2358788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Progressive Web Apps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EFF22E-9233-4782-BAD0-CFAD7A30D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6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6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</a:t>
            </a:r>
            <a:endParaRPr/>
          </a:p>
        </p:txBody>
      </p:sp>
      <p:pic>
        <p:nvPicPr>
          <p:cNvPr id="283" name="Google Shape;283;p36" descr="File:iPhone 6S Rose Gold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 descr="File:Nexus 5 Front View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86" name="Google Shape;286;p36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87" name="Google Shape;287;p36" descr="Combat coders build Web pages for warfighters &amp;gt; Air Force Space ...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36"/>
          <p:cNvCxnSpPr>
            <a:stCxn id="287" idx="3"/>
            <a:endCxn id="289" idx="1"/>
          </p:cNvCxnSpPr>
          <p:nvPr/>
        </p:nvCxnSpPr>
        <p:spPr>
          <a:xfrm rot="10800000" flipH="1">
            <a:off x="2276375" y="1236151"/>
            <a:ext cx="1943700" cy="12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0" name="Google Shape;290;p36"/>
          <p:cNvCxnSpPr>
            <a:stCxn id="287" idx="3"/>
            <a:endCxn id="281" idx="1"/>
          </p:cNvCxnSpPr>
          <p:nvPr/>
        </p:nvCxnSpPr>
        <p:spPr>
          <a:xfrm>
            <a:off x="2276375" y="1248751"/>
            <a:ext cx="1925100" cy="2539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1" name="Google Shape;291;p36"/>
          <p:cNvCxnSpPr>
            <a:stCxn id="281" idx="3"/>
            <a:endCxn id="283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92" name="Google Shape;292;p36" descr="File:Ionic Logo.svg - Wikimedia Common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6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pic>
        <p:nvPicPr>
          <p:cNvPr id="289" name="Google Shape;289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19975" y="548525"/>
            <a:ext cx="1375549" cy="1375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p36"/>
          <p:cNvCxnSpPr>
            <a:stCxn id="289" idx="3"/>
            <a:endCxn id="284" idx="1"/>
          </p:cNvCxnSpPr>
          <p:nvPr/>
        </p:nvCxnSpPr>
        <p:spPr>
          <a:xfrm rot="10800000" flipH="1">
            <a:off x="5595525" y="1138200"/>
            <a:ext cx="1703100" cy="9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5" name="Google Shape;295;p36"/>
          <p:cNvSpPr txBox="1"/>
          <p:nvPr/>
        </p:nvSpPr>
        <p:spPr>
          <a:xfrm>
            <a:off x="4249200" y="1924075"/>
            <a:ext cx="1375500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Android Studio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6" name="Google Shape;296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6975" y="3717100"/>
            <a:ext cx="3333275" cy="8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6"/>
          <p:cNvSpPr txBox="1"/>
          <p:nvPr/>
        </p:nvSpPr>
        <p:spPr>
          <a:xfrm>
            <a:off x="1325213" y="2891150"/>
            <a:ext cx="9768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Roboto"/>
                <a:ea typeface="Roboto"/>
                <a:cs typeface="Roboto"/>
                <a:sym typeface="Roboto"/>
              </a:rPr>
              <a:t>+</a:t>
            </a:r>
            <a:endParaRPr sz="4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7AEE-8CDA-4264-AA70-16A8B43BCC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238" y="1251125"/>
            <a:ext cx="5549525" cy="1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7"/>
          <p:cNvSpPr txBox="1"/>
          <p:nvPr/>
        </p:nvSpPr>
        <p:spPr>
          <a:xfrm>
            <a:off x="1098150" y="2655775"/>
            <a:ext cx="69477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4"/>
              </a:rPr>
              <a:t>https://capacitor.ionicframework.com/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ACB6B4-7660-42BC-A46A-E4BCFFFCD9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>
            <a:spLocks noGrp="1"/>
          </p:cNvSpPr>
          <p:nvPr>
            <p:ph type="title"/>
          </p:nvPr>
        </p:nvSpPr>
        <p:spPr>
          <a:xfrm>
            <a:off x="46725" y="3597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IONIC?</a:t>
            </a:r>
            <a:endParaRPr sz="3600"/>
          </a:p>
        </p:txBody>
      </p:sp>
      <p:sp>
        <p:nvSpPr>
          <p:cNvPr id="309" name="Google Shape;309;p38"/>
          <p:cNvSpPr txBox="1">
            <a:spLocks noGrp="1"/>
          </p:cNvSpPr>
          <p:nvPr>
            <p:ph type="body" idx="1"/>
          </p:nvPr>
        </p:nvSpPr>
        <p:spPr>
          <a:xfrm>
            <a:off x="46725" y="1086150"/>
            <a:ext cx="2973900" cy="29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Framework specifically to develop apps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Multiple platforms-Android, IOS, Windows, Amazon etc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Apps development using HTML &amp; Typescript (subset of Javascript)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Plugins (camera, thumbprint, bluetooth, printer etc etc etc)</a:t>
            </a:r>
            <a:endParaRPr sz="1800"/>
          </a:p>
        </p:txBody>
      </p:sp>
      <p:pic>
        <p:nvPicPr>
          <p:cNvPr id="310" name="Google Shape;310;p38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5300" y="685650"/>
            <a:ext cx="3911026" cy="231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8" descr="Portrait-oriented black smaptphon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4088" y="359762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8" descr="File:Ionic Logo.sv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3088" y="1152275"/>
            <a:ext cx="2635450" cy="91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8" descr="File:LogoIonic.pn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7683" y="1152270"/>
            <a:ext cx="1248625" cy="13859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3D2EF1-23FF-4665-991F-5522A2E01F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>
            <a:spLocks noGrp="1"/>
          </p:cNvSpPr>
          <p:nvPr>
            <p:ph type="title"/>
          </p:nvPr>
        </p:nvSpPr>
        <p:spPr>
          <a:xfrm>
            <a:off x="46725" y="3597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IONIC?</a:t>
            </a:r>
            <a:endParaRPr sz="3600"/>
          </a:p>
        </p:txBody>
      </p:sp>
      <p:sp>
        <p:nvSpPr>
          <p:cNvPr id="319" name="Google Shape;319;p39"/>
          <p:cNvSpPr txBox="1">
            <a:spLocks noGrp="1"/>
          </p:cNvSpPr>
          <p:nvPr>
            <p:ph type="body" idx="1"/>
          </p:nvPr>
        </p:nvSpPr>
        <p:spPr>
          <a:xfrm>
            <a:off x="46725" y="1086150"/>
            <a:ext cx="3027000" cy="39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Large COMMUNITY for support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Pre built gestures &amp; animation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100+ UI Components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Everything is OPEN SOURCE</a:t>
            </a:r>
            <a:endParaRPr sz="1800"/>
          </a:p>
        </p:txBody>
      </p:sp>
      <p:pic>
        <p:nvPicPr>
          <p:cNvPr id="320" name="Google Shape;3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1775" y="1220450"/>
            <a:ext cx="5722224" cy="2657847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9"/>
          <p:cNvSpPr txBox="1"/>
          <p:nvPr/>
        </p:nvSpPr>
        <p:spPr>
          <a:xfrm>
            <a:off x="3915438" y="4050850"/>
            <a:ext cx="47349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Built with Ionic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D04F80-F90F-4C2F-866D-0CD74366EC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Software to start Ionic?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78ABE3-9644-4B47-A5F5-EC6303BF7C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do you need?</a:t>
            </a:r>
            <a:endParaRPr dirty="0"/>
          </a:p>
        </p:txBody>
      </p:sp>
      <p:sp>
        <p:nvSpPr>
          <p:cNvPr id="332" name="Google Shape;332;p4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run IONIC: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Node Package Manager (NPM)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Ionic Cordova Framework</a:t>
            </a:r>
          </a:p>
          <a:p>
            <a:pPr indent="-342900">
              <a:buSzPts val="1800"/>
              <a:buFont typeface="Roboto"/>
              <a:buAutoNum type="arabicPeriod"/>
            </a:pPr>
            <a:r>
              <a:rPr lang="en-MY" sz="1800" dirty="0"/>
              <a:t>Google Chrome Web Browser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dirty="0"/>
          </a:p>
        </p:txBody>
      </p:sp>
      <p:sp>
        <p:nvSpPr>
          <p:cNvPr id="333" name="Google Shape;333;p41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</a:t>
            </a:r>
            <a:r>
              <a:rPr lang="en-MY" sz="1800" b="1" dirty="0"/>
              <a:t>develop/publish app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VSCode OR any other IDE (with Typescript Plugin)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Ionic </a:t>
            </a:r>
            <a:r>
              <a:rPr lang="en-MY" sz="1800" dirty="0"/>
              <a:t>Capacitor</a:t>
            </a:r>
          </a:p>
          <a:p>
            <a:pPr indent="-342900">
              <a:buSzPts val="1800"/>
              <a:buFont typeface="Roboto"/>
              <a:buAutoNum type="arabicPeriod"/>
            </a:pPr>
            <a:r>
              <a:rPr lang="en-US" sz="1800" dirty="0"/>
              <a:t>Android SDK or </a:t>
            </a:r>
            <a:r>
              <a:rPr lang="en-US" sz="1800" dirty="0" err="1"/>
              <a:t>Xcode</a:t>
            </a:r>
            <a:r>
              <a:rPr lang="en-US" sz="1800" dirty="0"/>
              <a:t> - </a:t>
            </a:r>
            <a:r>
              <a:rPr lang="en-US" sz="1800" i="1" dirty="0"/>
              <a:t>can be done later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5BEFF9-C5E5-48B8-B392-09A0483E5E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D7CCCB-0761-4D7A-BCAE-D7D621E0C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060" y="0"/>
            <a:ext cx="4822940" cy="5143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F4D0F6-8089-4B7D-813E-A2A4EF153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Download from </a:t>
            </a:r>
            <a:br>
              <a:rPr lang="en-MY" dirty="0"/>
            </a:br>
            <a:r>
              <a:rPr lang="en-MY" b="1" dirty="0"/>
              <a:t>nodejs.org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CDC746-C6A1-409D-AE55-09ABBBDA72A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9526" y="1969862"/>
            <a:ext cx="3999900" cy="2710200"/>
          </a:xfrm>
        </p:spPr>
        <p:txBody>
          <a:bodyPr/>
          <a:lstStyle/>
          <a:p>
            <a:r>
              <a:rPr lang="en-MY" sz="2000" dirty="0"/>
              <a:t>Download and install the LTS version</a:t>
            </a:r>
          </a:p>
          <a:p>
            <a:r>
              <a:rPr lang="en-MY" sz="2000" dirty="0">
                <a:hlinkClick r:id="rId3"/>
              </a:rPr>
              <a:t>http://nodejs.org</a:t>
            </a:r>
            <a:r>
              <a:rPr lang="en-MY" sz="200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E24607-5584-4897-BC67-7BAF4A9BC0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1026" name="Picture 2" descr="Node.js Logo PNG Transparent &amp; SVG Vector - Freebie Supply">
            <a:extLst>
              <a:ext uri="{FF2B5EF4-FFF2-40B4-BE49-F238E27FC236}">
                <a16:creationId xmlns:a16="http://schemas.microsoft.com/office/drawing/2014/main" id="{389DB03E-0DBF-4DB3-A435-AC53C3A20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28" y="3205635"/>
            <a:ext cx="2894644" cy="17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221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82" y="1427307"/>
            <a:ext cx="2112133" cy="211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3102281" y="1819683"/>
            <a:ext cx="26196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6000" b="1" i="1" dirty="0">
                <a:solidFill>
                  <a:schemeClr val="bg1"/>
                </a:solidFill>
              </a:rPr>
              <a:t>Ionic5 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Google Shape;71;p14">
            <a:extLst>
              <a:ext uri="{FF2B5EF4-FFF2-40B4-BE49-F238E27FC236}">
                <a16:creationId xmlns:a16="http://schemas.microsoft.com/office/drawing/2014/main" id="{B88C4D69-22C0-4590-B39F-813FDFEA11E9}"/>
              </a:ext>
            </a:extLst>
          </p:cNvPr>
          <p:cNvSpPr txBox="1">
            <a:spLocks/>
          </p:cNvSpPr>
          <p:nvPr/>
        </p:nvSpPr>
        <p:spPr>
          <a:xfrm>
            <a:off x="7221817" y="847685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2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A130560-C6C5-491B-825D-A554EC3264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7874886" y="132539"/>
            <a:ext cx="1242724" cy="79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573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AB2D28-0AC5-4CDC-A153-44F22360C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898" y="654997"/>
            <a:ext cx="5947102" cy="4488504"/>
          </a:xfrm>
          <a:prstGeom prst="rect">
            <a:avLst/>
          </a:prstGeom>
        </p:spPr>
      </p:pic>
      <p:sp>
        <p:nvSpPr>
          <p:cNvPr id="338" name="Google Shape;338;p42"/>
          <p:cNvSpPr txBox="1">
            <a:spLocks noGrp="1"/>
          </p:cNvSpPr>
          <p:nvPr>
            <p:ph type="body" idx="4294967295"/>
          </p:nvPr>
        </p:nvSpPr>
        <p:spPr>
          <a:xfrm>
            <a:off x="444364" y="830093"/>
            <a:ext cx="4173032" cy="1306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node -v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npm -v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30D90C-279C-4BB2-BD63-E1B04B5CB5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20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Google Shape;331;p41">
            <a:extLst>
              <a:ext uri="{FF2B5EF4-FFF2-40B4-BE49-F238E27FC236}">
                <a16:creationId xmlns:a16="http://schemas.microsoft.com/office/drawing/2014/main" id="{C6ED84D3-5795-4FA3-AE73-88362072EA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68" y="129702"/>
            <a:ext cx="8222100" cy="525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1600"/>
              </a:spcBef>
              <a:buSzPts val="3600"/>
            </a:pPr>
            <a:r>
              <a:rPr lang="en-US" sz="2000" dirty="0"/>
              <a:t>After install NodeJS from nodejs.org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3"/>
          <p:cNvSpPr txBox="1">
            <a:spLocks noGrp="1"/>
          </p:cNvSpPr>
          <p:nvPr>
            <p:ph type="body" idx="4294967295"/>
          </p:nvPr>
        </p:nvSpPr>
        <p:spPr>
          <a:xfrm>
            <a:off x="196850" y="1216650"/>
            <a:ext cx="8946900" cy="31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/>
              <a:t>2. From command terminal run:</a:t>
            </a:r>
            <a:endParaRPr sz="3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300">
                <a:latin typeface="Courier New"/>
                <a:ea typeface="Courier New"/>
                <a:cs typeface="Courier New"/>
                <a:sym typeface="Courier New"/>
              </a:rPr>
              <a:t>npm install -g ionic cordova</a:t>
            </a:r>
            <a:endParaRPr sz="3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6A25D9-3AB8-40EC-995E-477CC92F09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Now, let’s install the tools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CDCDA-385C-47B6-8596-393732192C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5"/>
          <p:cNvSpPr txBox="1"/>
          <p:nvPr/>
        </p:nvSpPr>
        <p:spPr>
          <a:xfrm>
            <a:off x="994650" y="1272600"/>
            <a:ext cx="7154700" cy="25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Install VSCode/</a:t>
            </a: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sublime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NodeJS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Tutorial is here </a:t>
            </a: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bit.ly/</a:t>
            </a:r>
            <a:r>
              <a:rPr lang="en-MY" sz="24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ionickerul</a:t>
            </a:r>
            <a:endParaRPr lang="en-MY"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Install Google Chrome Browser 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24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If you don’t have, you should</a:t>
            </a: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F239CF-FA1A-474F-BD44-09D1573C12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6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90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start coding, some basic stuff...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86683F-F34C-4E8A-A50F-1DAF8B2F9C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90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-HTML?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-CSS 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-TypeScript 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00824B-E039-4DED-990A-15420B522A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ntrollers in Ionic/Angular - tutorials - Ionic Forum">
            <a:extLst>
              <a:ext uri="{FF2B5EF4-FFF2-40B4-BE49-F238E27FC236}">
                <a16:creationId xmlns:a16="http://schemas.microsoft.com/office/drawing/2014/main" id="{1A55C795-C8DE-4E2D-8056-F76E9E99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05" y="992222"/>
            <a:ext cx="8738480" cy="327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331;p41">
            <a:extLst>
              <a:ext uri="{FF2B5EF4-FFF2-40B4-BE49-F238E27FC236}">
                <a16:creationId xmlns:a16="http://schemas.microsoft.com/office/drawing/2014/main" id="{27381C4F-ECDC-47C0-8FA6-AE13938E64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68" y="129702"/>
            <a:ext cx="8222100" cy="525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1600"/>
              </a:spcBef>
              <a:buSzPts val="3600"/>
            </a:pPr>
            <a:r>
              <a:rPr lang="en-US" sz="2000" dirty="0"/>
              <a:t>Simple MVC in Ionic</a:t>
            </a:r>
          </a:p>
        </p:txBody>
      </p:sp>
      <p:sp>
        <p:nvSpPr>
          <p:cNvPr id="21" name="Google Shape;331;p41">
            <a:extLst>
              <a:ext uri="{FF2B5EF4-FFF2-40B4-BE49-F238E27FC236}">
                <a16:creationId xmlns:a16="http://schemas.microsoft.com/office/drawing/2014/main" id="{4948F035-BCA8-46B0-BE80-A626407252AD}"/>
              </a:ext>
            </a:extLst>
          </p:cNvPr>
          <p:cNvSpPr txBox="1">
            <a:spLocks/>
          </p:cNvSpPr>
          <p:nvPr/>
        </p:nvSpPr>
        <p:spPr>
          <a:xfrm>
            <a:off x="460949" y="4419600"/>
            <a:ext cx="8537135" cy="52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600"/>
              </a:spcBef>
              <a:buSzPts val="3600"/>
            </a:pPr>
            <a:r>
              <a:rPr lang="en-US" sz="2000" dirty="0">
                <a:solidFill>
                  <a:schemeClr val="bg2"/>
                </a:solidFill>
              </a:rPr>
              <a:t>.HTML		           |  	.TS		|    services .TS /Model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389" name="Google Shape;389;p49"/>
          <p:cNvSpPr txBox="1"/>
          <p:nvPr/>
        </p:nvSpPr>
        <p:spPr>
          <a:xfrm>
            <a:off x="284750" y="809800"/>
            <a:ext cx="74838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-Hyper Text Mark Up Language (HTML)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-Used to display the interface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-Write in tags,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-Example-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&lt;strong&gt;Hello&lt;/strong&gt;</a:t>
            </a:r>
            <a:r>
              <a:rPr lang="en"/>
              <a:t> → </a:t>
            </a:r>
            <a:r>
              <a:rPr lang="en" b="1"/>
              <a:t>Hello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-Ionic has its own built in tags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&lt;ion-list&gt;&lt;/ion-list&gt;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&lt;ion-item&gt;&lt;/ion-item&gt;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&lt;ion-grid&gt;&lt;/ion-grid&gt;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-HTML in Ionic is “AngularJS Flavoured”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-Have to use Angular Syntax for data and clicks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-Example- (click), *ngFor etc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 r="75970"/>
          <a:stretch/>
        </p:blipFill>
        <p:spPr>
          <a:xfrm>
            <a:off x="6214200" y="1737075"/>
            <a:ext cx="1554351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2A398-AB99-487B-8F26-25B3946B5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or SCSS</a:t>
            </a:r>
            <a:endParaRPr/>
          </a:p>
        </p:txBody>
      </p:sp>
      <p:sp>
        <p:nvSpPr>
          <p:cNvPr id="396" name="Google Shape;396;p50"/>
          <p:cNvSpPr txBox="1"/>
          <p:nvPr/>
        </p:nvSpPr>
        <p:spPr>
          <a:xfrm>
            <a:off x="275850" y="818700"/>
            <a:ext cx="4761000" cy="42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-Cascading Style Sheets (CSS)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-Used for styling, very straightforward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-Each generated Ionic page comes with built in own CSS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-Can assist in ‘theming’ the app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-Ionic has standard built in colours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Primary, Secondary, Danger, Light &amp; Dark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50"/>
          <p:cNvSpPr txBox="1"/>
          <p:nvPr/>
        </p:nvSpPr>
        <p:spPr>
          <a:xfrm>
            <a:off x="5925550" y="4022250"/>
            <a:ext cx="2883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in colours that can be added/edited</a:t>
            </a:r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 l="23342" r="54273"/>
          <a:stretch/>
        </p:blipFill>
        <p:spPr>
          <a:xfrm>
            <a:off x="4675062" y="2330925"/>
            <a:ext cx="1250489" cy="19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375" y="1291461"/>
            <a:ext cx="3233624" cy="25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37638-38DF-4777-A025-5A96BF760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428CB-D8A8-4B86-AD58-2773C849D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Class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1DB10-C38A-4DCD-9A41-275EB6A8A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921" y="99237"/>
            <a:ext cx="7321815" cy="50208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0ADA6-9AFF-4C0B-A964-5FC142404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01723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DB9D5-D701-47BD-8D7C-35DBB5235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328"/>
            <a:ext cx="9144000" cy="44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98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132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Hello World </a:t>
            </a:r>
            <a:r>
              <a:rPr lang="en-MY" dirty="0"/>
              <a:t>ionic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AC0614-97B8-4BD6-B267-5242946B6E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1. Start a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start </a:t>
            </a:r>
            <a:r>
              <a:rPr lang="en-MY" sz="3200" b="1" dirty="0">
                <a:latin typeface="Courier New"/>
                <a:ea typeface="Courier New"/>
                <a:cs typeface="Courier New"/>
                <a:sym typeface="Courier New"/>
              </a:rPr>
              <a:t>appfstm</a:t>
            </a: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MY" sz="3200" dirty="0">
                <a:latin typeface="Courier New"/>
                <a:ea typeface="Courier New"/>
                <a:cs typeface="Courier New"/>
                <a:sym typeface="Courier New"/>
              </a:rPr>
              <a:t>tabs</a:t>
            </a:r>
            <a:endParaRPr sz="3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F13E8-0DC0-4239-8D22-60B25AC9F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2. CD into Directory &amp; Run the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serve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FEE474-7C15-4758-8243-3B256371AB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142" y="-29046"/>
            <a:ext cx="3146749" cy="51725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799" y="156205"/>
            <a:ext cx="3113310" cy="4933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FE596D-638A-41F8-9520-77C467535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52" y="542608"/>
            <a:ext cx="2803945" cy="44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905417" y="1960530"/>
            <a:ext cx="587051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T02 HTML interface</a:t>
            </a:r>
          </a:p>
          <a:p>
            <a:r>
              <a:rPr lang="en-MY" sz="3600" b="1" i="1" dirty="0">
                <a:solidFill>
                  <a:schemeClr val="bg1"/>
                </a:solidFill>
              </a:rPr>
              <a:t>(antaramuka)</a:t>
            </a:r>
          </a:p>
        </p:txBody>
      </p:sp>
      <p:sp>
        <p:nvSpPr>
          <p:cNvPr id="16" name="Google Shape;71;p14">
            <a:extLst>
              <a:ext uri="{FF2B5EF4-FFF2-40B4-BE49-F238E27FC236}">
                <a16:creationId xmlns:a16="http://schemas.microsoft.com/office/drawing/2014/main" id="{B7AA953B-6910-4576-A4BF-DDBC83D805D7}"/>
              </a:ext>
            </a:extLst>
          </p:cNvPr>
          <p:cNvSpPr txBox="1">
            <a:spLocks/>
          </p:cNvSpPr>
          <p:nvPr/>
        </p:nvSpPr>
        <p:spPr>
          <a:xfrm>
            <a:off x="7293576" y="661085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14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14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7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00F9FBA2-B7A3-4D46-A0E0-B10FED2E18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242952" y="228226"/>
            <a:ext cx="901048" cy="57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D4081B2-0681-4EBB-8DE6-D33313B63787}"/>
              </a:ext>
            </a:extLst>
          </p:cNvPr>
          <p:cNvSpPr/>
          <p:nvPr/>
        </p:nvSpPr>
        <p:spPr>
          <a:xfrm>
            <a:off x="854529" y="2297839"/>
            <a:ext cx="1754581" cy="8436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68C7E8-F010-4C40-80C1-11F42A672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704" y="2439897"/>
            <a:ext cx="1610927" cy="543688"/>
          </a:xfrm>
          <a:prstGeom prst="rect">
            <a:avLst/>
          </a:prstGeom>
        </p:spPr>
      </p:pic>
      <p:pic>
        <p:nvPicPr>
          <p:cNvPr id="1026" name="Picture 2" descr="HTML5 Logo transparent PNG - StickPNG">
            <a:extLst>
              <a:ext uri="{FF2B5EF4-FFF2-40B4-BE49-F238E27FC236}">
                <a16:creationId xmlns:a16="http://schemas.microsoft.com/office/drawing/2014/main" id="{9B0AB47B-FCB2-4577-8FBB-7FD414322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644" y="929219"/>
            <a:ext cx="12763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7548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1. Start a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start </a:t>
            </a:r>
            <a:r>
              <a:rPr lang="en-MY" sz="3200" b="1" dirty="0">
                <a:latin typeface="Courier New"/>
                <a:ea typeface="Courier New"/>
                <a:cs typeface="Courier New"/>
                <a:sym typeface="Courier New"/>
              </a:rPr>
              <a:t>appfstm</a:t>
            </a: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MY" sz="3200" dirty="0">
                <a:latin typeface="Courier New"/>
                <a:ea typeface="Courier New"/>
                <a:cs typeface="Courier New"/>
                <a:sym typeface="Courier New"/>
              </a:rPr>
              <a:t>tabs</a:t>
            </a:r>
            <a:endParaRPr sz="3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F13E8-0DC0-4239-8D22-60B25AC9F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56108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2. CD into Directory &amp; Run the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serve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FEE474-7C15-4758-8243-3B256371AB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16361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0C4FA-00AF-44D2-BB6D-329C32C43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 : ionic serve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CA852C-36D1-46FC-94EC-23C489AFA7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134484-5B53-4A49-AAD6-2E7E6B4DE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94"/>
          <a:stretch/>
        </p:blipFill>
        <p:spPr>
          <a:xfrm>
            <a:off x="975361" y="661355"/>
            <a:ext cx="6951096" cy="448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11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5D07DC-2BE2-4EEB-B820-C6DF673D48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70"/>
          <a:stretch/>
        </p:blipFill>
        <p:spPr>
          <a:xfrm>
            <a:off x="0" y="517050"/>
            <a:ext cx="9144000" cy="4610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B06DD6-6EF0-44F0-A00B-44CC0BFC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Always refer to documentations: </a:t>
            </a:r>
            <a:r>
              <a:rPr lang="en-MY" dirty="0">
                <a:hlinkClick r:id="rId3"/>
              </a:rPr>
              <a:t>https://ionicframework.com/docs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DFB86A-29BA-4D48-9E9E-DDC150F745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04865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389" name="Google Shape;389;p49"/>
          <p:cNvSpPr txBox="1"/>
          <p:nvPr/>
        </p:nvSpPr>
        <p:spPr>
          <a:xfrm>
            <a:off x="284750" y="809800"/>
            <a:ext cx="74838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-Hyper Text Mark Up Language (HTML)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-Used to display the interface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-Write in tags,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-Example-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&lt;strong&gt;Hello&lt;/strong&gt;</a:t>
            </a:r>
            <a:r>
              <a:rPr lang="en"/>
              <a:t> → </a:t>
            </a:r>
            <a:r>
              <a:rPr lang="en" b="1"/>
              <a:t>Hello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-Ionic has its own built in tags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&lt;ion-list&gt;&lt;/ion-list&gt;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&lt;ion-item&gt;&lt;/ion-item&gt;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&lt;ion-grid&gt;&lt;/ion-grid&gt;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-HTML in Ionic is “AngularJS Flavoured”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-Have to use Angular Syntax for data and clicks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-Example- (click), *ngFor etc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 r="75970"/>
          <a:stretch/>
        </p:blipFill>
        <p:spPr>
          <a:xfrm>
            <a:off x="6214200" y="1737075"/>
            <a:ext cx="1554351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2A398-AB99-487B-8F26-25B3946B5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5310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IONIC FRAMEWORK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6B96BA-1FBF-4E7A-95EE-93CB2BE0D3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or SCSS</a:t>
            </a:r>
            <a:endParaRPr/>
          </a:p>
        </p:txBody>
      </p:sp>
      <p:sp>
        <p:nvSpPr>
          <p:cNvPr id="396" name="Google Shape;396;p50"/>
          <p:cNvSpPr txBox="1"/>
          <p:nvPr/>
        </p:nvSpPr>
        <p:spPr>
          <a:xfrm>
            <a:off x="275850" y="818700"/>
            <a:ext cx="4761000" cy="42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-Cascading Style Sheets (CSS)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-Used for styling, very straightforward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-Each generated Ionic page comes with built in own CSS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-Can assist in ‘theming’ the app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-Ionic has standard built in colours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Primary, Secondary, Danger, Light &amp; Dark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50"/>
          <p:cNvSpPr txBox="1"/>
          <p:nvPr/>
        </p:nvSpPr>
        <p:spPr>
          <a:xfrm>
            <a:off x="5925550" y="4022250"/>
            <a:ext cx="2883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in colours that can be added/edited</a:t>
            </a:r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 l="23342" r="54273"/>
          <a:stretch/>
        </p:blipFill>
        <p:spPr>
          <a:xfrm>
            <a:off x="4675062" y="2330925"/>
            <a:ext cx="1250489" cy="19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375" y="1291461"/>
            <a:ext cx="3233624" cy="25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37638-38DF-4777-A025-5A96BF760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088336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142" y="-29046"/>
            <a:ext cx="3146749" cy="51725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799" y="156205"/>
            <a:ext cx="3113310" cy="4933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FE596D-638A-41F8-9520-77C467535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52" y="542608"/>
            <a:ext cx="2803945" cy="44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157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D7662-F5CA-4C97-94BD-F8971955D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Some interface cosmetics: src/app/tabs/tabs.page.html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0B713B-91CA-4207-8B1B-BAF20ACA2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6533E3-C8D8-4AF0-96F9-65733D993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32" y="619050"/>
            <a:ext cx="8043467" cy="45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58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049D5-4D14-4E08-AC5D-242C803CE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More interface cosmetics: src/app/tab1/tab1.page.html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0AF1D-D463-45A7-B905-DBB4BEF527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C31658-4268-4DB4-A9DC-D9E8EE77F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698" y="618018"/>
            <a:ext cx="8045302" cy="452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51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93347-43A5-41C9-B7CF-DB42A438E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Run ionic serve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465A63-C33D-4276-B5FE-BFC2BA75AD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4CE37-6EC0-483B-BCD2-514AD8C09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220" y="367973"/>
            <a:ext cx="2820222" cy="45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035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727" y="144986"/>
            <a:ext cx="3154646" cy="4998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218" y="128636"/>
            <a:ext cx="3146749" cy="499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115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048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67689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3241240" y="2019243"/>
            <a:ext cx="413446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800" b="1" i="1" dirty="0">
                <a:solidFill>
                  <a:schemeClr val="bg1"/>
                </a:solidFill>
              </a:rPr>
              <a:t>T03 Navigasi</a:t>
            </a:r>
          </a:p>
          <a:p>
            <a:r>
              <a:rPr lang="en-MY" sz="3600" b="1" i="1" dirty="0">
                <a:solidFill>
                  <a:schemeClr val="bg1"/>
                </a:solidFill>
              </a:rPr>
              <a:t>(page navigation)</a:t>
            </a:r>
          </a:p>
        </p:txBody>
      </p:sp>
      <p:sp>
        <p:nvSpPr>
          <p:cNvPr id="16" name="Google Shape;71;p14">
            <a:extLst>
              <a:ext uri="{FF2B5EF4-FFF2-40B4-BE49-F238E27FC236}">
                <a16:creationId xmlns:a16="http://schemas.microsoft.com/office/drawing/2014/main" id="{FDA52C38-0F9B-4D68-B501-A951D6382BE0}"/>
              </a:ext>
            </a:extLst>
          </p:cNvPr>
          <p:cNvSpPr txBox="1">
            <a:spLocks/>
          </p:cNvSpPr>
          <p:nvPr/>
        </p:nvSpPr>
        <p:spPr>
          <a:xfrm>
            <a:off x="7221817" y="847685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7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2ADB4993-B6EE-4B14-8852-CFCB3C6DAE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7874886" y="132539"/>
            <a:ext cx="1242724" cy="79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5C76DFD-3765-4B43-9634-A7867914210C}"/>
              </a:ext>
            </a:extLst>
          </p:cNvPr>
          <p:cNvSpPr/>
          <p:nvPr/>
        </p:nvSpPr>
        <p:spPr>
          <a:xfrm>
            <a:off x="854529" y="2297839"/>
            <a:ext cx="1754581" cy="8436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6526356-0B91-4B25-A0A2-D5285CD97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704" y="2439897"/>
            <a:ext cx="1610927" cy="54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411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Page Navigation</a:t>
            </a:r>
            <a:endParaRPr b="1" dirty="0"/>
          </a:p>
        </p:txBody>
      </p:sp>
      <p:sp>
        <p:nvSpPr>
          <p:cNvPr id="446" name="Google Shape;446;p58"/>
          <p:cNvSpPr txBox="1">
            <a:spLocks noGrp="1"/>
          </p:cNvSpPr>
          <p:nvPr>
            <p:ph type="title"/>
          </p:nvPr>
        </p:nvSpPr>
        <p:spPr>
          <a:xfrm>
            <a:off x="460950" y="30646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+ routerLink (in .html)</a:t>
            </a:r>
            <a:br>
              <a:rPr lang="en-MY" dirty="0"/>
            </a:br>
            <a:r>
              <a:rPr lang="en-MY" dirty="0"/>
              <a:t>+ NavController (in .ts)</a:t>
            </a:r>
            <a:br>
              <a:rPr lang="en-MY" dirty="0"/>
            </a:b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D30B9-ACA7-440B-AD19-CD105CC3B7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9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59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3" name="Google Shape;453;p59"/>
          <p:cNvCxnSpPr>
            <a:stCxn id="451" idx="3"/>
            <a:endCxn id="452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4" name="Google Shape;454;p59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</a:t>
            </a:r>
            <a:endParaRPr/>
          </a:p>
        </p:txBody>
      </p:sp>
      <p:sp>
        <p:nvSpPr>
          <p:cNvPr id="455" name="Google Shape;455;p59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2</a:t>
            </a:r>
            <a:endParaRPr/>
          </a:p>
        </p:txBody>
      </p:sp>
      <p:sp>
        <p:nvSpPr>
          <p:cNvPr id="456" name="Google Shape;456;p59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routerLink in HTML</a:t>
            </a:r>
            <a:endParaRPr sz="3600"/>
          </a:p>
        </p:txBody>
      </p:sp>
      <p:sp>
        <p:nvSpPr>
          <p:cNvPr id="457" name="Google Shape;457;p59"/>
          <p:cNvSpPr txBox="1"/>
          <p:nvPr/>
        </p:nvSpPr>
        <p:spPr>
          <a:xfrm>
            <a:off x="2196973" y="4127970"/>
            <a:ext cx="5328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See app-routing.module.ts for </a:t>
            </a: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page name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9E1AE2-900A-4413-BE82-968F517B39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What is Ionic?</a:t>
            </a:r>
            <a:endParaRPr dirty="0"/>
          </a:p>
        </p:txBody>
      </p:sp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340250" y="1909675"/>
            <a:ext cx="8085000" cy="20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dirty="0"/>
              <a:t>Ionic Framework is an open source UI toolkit for building performant, high-quality mobile and desktop apps using web technologies (HTML, CSS, and JavaScript).</a:t>
            </a:r>
            <a:endParaRPr sz="2200" dirty="0">
              <a:solidFill>
                <a:srgbClr val="000000"/>
              </a:solidFill>
            </a:endParaRPr>
          </a:p>
        </p:txBody>
      </p:sp>
      <p:sp>
        <p:nvSpPr>
          <p:cNvPr id="155" name="Google Shape;155;p27"/>
          <p:cNvSpPr txBox="1"/>
          <p:nvPr/>
        </p:nvSpPr>
        <p:spPr>
          <a:xfrm>
            <a:off x="4203200" y="3986925"/>
            <a:ext cx="3855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E2E3-6585-4EA6-A6CC-21A8B73EC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6" name="Picture 10" descr="Hasil carian imej untuk ionic logo">
            <a:extLst>
              <a:ext uri="{FF2B5EF4-FFF2-40B4-BE49-F238E27FC236}">
                <a16:creationId xmlns:a16="http://schemas.microsoft.com/office/drawing/2014/main" id="{C0F3EEE1-0125-4B58-A392-C8D79E148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492" y="2694730"/>
            <a:ext cx="5273749" cy="210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2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MY" sz="2800" dirty="0">
                <a:latin typeface="+mj-lt"/>
                <a:ea typeface="Courier New"/>
                <a:cs typeface="Courier New"/>
                <a:sym typeface="Courier New"/>
              </a:rPr>
              <a:t>Generate new pages</a:t>
            </a:r>
            <a:endParaRPr lang="en" sz="2800" dirty="0">
              <a:latin typeface="+mj-lt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ionic g page </a:t>
            </a: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info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ionic g page form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013B1E-D5D2-46AE-B4E1-4167E66706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5FCC08-714F-48A5-A70D-0DB544E06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</p:spPr>
        <p:txBody>
          <a:bodyPr/>
          <a:lstStyle/>
          <a:p>
            <a:r>
              <a:rPr lang="en-MY" dirty="0"/>
              <a:t>Exercise : Link to new page</a:t>
            </a:r>
          </a:p>
        </p:txBody>
      </p:sp>
    </p:spTree>
    <p:extLst>
      <p:ext uri="{BB962C8B-B14F-4D97-AF65-F5344CB8AC3E}">
        <p14:creationId xmlns:p14="http://schemas.microsoft.com/office/powerpoint/2010/main" val="23989579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FBA96-9AAD-4891-9147-217945073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Exercise : Link to new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402E8D-4D52-43FD-AE8A-2163D112F3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6DD9D-417C-4BF8-B2D3-B9258F33D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28" y="1695838"/>
            <a:ext cx="7658543" cy="192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44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0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60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4" name="Google Shape;464;p60"/>
          <p:cNvCxnSpPr>
            <a:stCxn id="462" idx="3"/>
            <a:endCxn id="463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5" name="Google Shape;465;p60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</a:t>
            </a:r>
            <a:endParaRPr/>
          </a:p>
        </p:txBody>
      </p:sp>
      <p:sp>
        <p:nvSpPr>
          <p:cNvPr id="466" name="Google Shape;466;p60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2</a:t>
            </a:r>
            <a:endParaRPr/>
          </a:p>
        </p:txBody>
      </p:sp>
      <p:sp>
        <p:nvSpPr>
          <p:cNvPr id="467" name="Google Shape;467;p60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NavController in TS</a:t>
            </a:r>
            <a:endParaRPr sz="3600" dirty="0"/>
          </a:p>
        </p:txBody>
      </p:sp>
      <p:sp>
        <p:nvSpPr>
          <p:cNvPr id="468" name="Google Shape;468;p60"/>
          <p:cNvSpPr txBox="1"/>
          <p:nvPr/>
        </p:nvSpPr>
        <p:spPr>
          <a:xfrm>
            <a:off x="2127700" y="4486675"/>
            <a:ext cx="5328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See app-routing.module.ts for </a:t>
            </a: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page name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56D189-783B-4E74-A5C6-D697F26EA2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dirty="0"/>
              <a:t>Add simple form interaction</a:t>
            </a:r>
            <a:endParaRPr b="1" dirty="0"/>
          </a:p>
        </p:txBody>
      </p:sp>
      <p:sp>
        <p:nvSpPr>
          <p:cNvPr id="446" name="Google Shape;446;p58"/>
          <p:cNvSpPr txBox="1">
            <a:spLocks noGrp="1"/>
          </p:cNvSpPr>
          <p:nvPr>
            <p:ph type="title"/>
          </p:nvPr>
        </p:nvSpPr>
        <p:spPr>
          <a:xfrm>
            <a:off x="460950" y="30646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+ Form Button</a:t>
            </a:r>
            <a:br>
              <a:rPr lang="en-MY" dirty="0"/>
            </a:br>
            <a:r>
              <a:rPr lang="en-MY" dirty="0"/>
              <a:t>+ Alert function</a:t>
            </a:r>
            <a:br>
              <a:rPr lang="en-MY" dirty="0"/>
            </a:b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D30B9-ACA7-440B-AD19-CD105CC3B7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04714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7"/>
          <p:cNvSpPr txBox="1">
            <a:spLocks noGrp="1"/>
          </p:cNvSpPr>
          <p:nvPr>
            <p:ph type="body" idx="4294967295"/>
          </p:nvPr>
        </p:nvSpPr>
        <p:spPr>
          <a:xfrm>
            <a:off x="482850" y="-189375"/>
            <a:ext cx="8318100" cy="52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Try building a button and make an alert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helloWorld(){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  alert(“Hello </a:t>
            </a:r>
            <a:r>
              <a:rPr lang="en-MY" sz="2200" dirty="0">
                <a:latin typeface="Courier New"/>
                <a:ea typeface="Courier New"/>
                <a:cs typeface="Courier New"/>
                <a:sym typeface="Courier New"/>
              </a:rPr>
              <a:t>Ionic!</a:t>
            </a: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”)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&lt;ion-button (click)=”helloWorld()”&gt; ALERT &lt;/ion-button&gt;</a:t>
            </a:r>
            <a:endParaRPr sz="2200" dirty="0"/>
          </a:p>
        </p:txBody>
      </p:sp>
      <p:sp>
        <p:nvSpPr>
          <p:cNvPr id="439" name="Google Shape;439;p57"/>
          <p:cNvSpPr txBox="1"/>
          <p:nvPr/>
        </p:nvSpPr>
        <p:spPr>
          <a:xfrm>
            <a:off x="4417675" y="2589675"/>
            <a:ext cx="28227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dirty="0">
                <a:solidFill>
                  <a:srgbClr val="FF0000"/>
                </a:solidFill>
              </a:rPr>
              <a:t>info.page</a:t>
            </a:r>
            <a:r>
              <a:rPr lang="en" sz="3200" dirty="0">
                <a:solidFill>
                  <a:srgbClr val="FF0000"/>
                </a:solidFill>
              </a:rPr>
              <a:t>.ts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440" name="Google Shape;440;p57"/>
          <p:cNvSpPr txBox="1"/>
          <p:nvPr/>
        </p:nvSpPr>
        <p:spPr>
          <a:xfrm>
            <a:off x="4471500" y="4319100"/>
            <a:ext cx="28227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dirty="0">
                <a:solidFill>
                  <a:srgbClr val="FF0000"/>
                </a:solidFill>
              </a:rPr>
              <a:t>info.page</a:t>
            </a:r>
            <a:r>
              <a:rPr lang="en" sz="3200" dirty="0">
                <a:solidFill>
                  <a:srgbClr val="FF0000"/>
                </a:solidFill>
              </a:rPr>
              <a:t>.html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F7AA0E-3330-4186-AAB4-9618D87B0E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123697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8294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F82BE0-A177-4202-B4E9-22457AEE1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104447" y="2117581"/>
            <a:ext cx="7540847" cy="132343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8000" b="1" i="1" dirty="0">
                <a:solidFill>
                  <a:schemeClr val="bg1"/>
                </a:solidFill>
              </a:rPr>
              <a:t>T04 TypeScript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04DB2DF-D6A7-4701-BAEF-56199ECE5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447" y="1096888"/>
            <a:ext cx="2847189" cy="960926"/>
          </a:xfrm>
          <a:prstGeom prst="rect">
            <a:avLst/>
          </a:prstGeom>
        </p:spPr>
      </p:pic>
      <p:sp>
        <p:nvSpPr>
          <p:cNvPr id="2" name="AutoShape 2" descr="Typescript Vector Logo - Download Free SVG Icon | Worldvectorlogo">
            <a:extLst>
              <a:ext uri="{FF2B5EF4-FFF2-40B4-BE49-F238E27FC236}">
                <a16:creationId xmlns:a16="http://schemas.microsoft.com/office/drawing/2014/main" id="{B037033C-4C5B-484E-B65E-8D1FED634B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1028" name="Picture 4" descr="Getting started with TypeScript. - Onejohi - Medium">
            <a:extLst>
              <a:ext uri="{FF2B5EF4-FFF2-40B4-BE49-F238E27FC236}">
                <a16:creationId xmlns:a16="http://schemas.microsoft.com/office/drawing/2014/main" id="{B33B1AC4-62AE-426D-A6DB-5B3A31A06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436" y="761549"/>
            <a:ext cx="1256203" cy="1256203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4225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TypeScript</a:t>
            </a:r>
            <a:endParaRPr/>
          </a:p>
        </p:txBody>
      </p:sp>
      <p:sp>
        <p:nvSpPr>
          <p:cNvPr id="405" name="Google Shape;405;p51"/>
          <p:cNvSpPr txBox="1"/>
          <p:nvPr/>
        </p:nvSpPr>
        <p:spPr>
          <a:xfrm>
            <a:off x="302550" y="845400"/>
            <a:ext cx="4761000" cy="3395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-A subset of Javascript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	-Part of ECMA6 standard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-The ‘brains’ behind your app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-Used for processing &amp; handling data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	Example- calculation, accessing DB etc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-Ionic has standard built in to its TS:</a:t>
            </a:r>
            <a:endParaRPr sz="2000" dirty="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NavController, ModalController etc</a:t>
            </a:r>
            <a:endParaRPr sz="2000" dirty="0"/>
          </a:p>
        </p:txBody>
      </p:sp>
      <p:pic>
        <p:nvPicPr>
          <p:cNvPr id="406" name="Google Shape;406;p51"/>
          <p:cNvPicPr preferRelativeResize="0"/>
          <p:nvPr/>
        </p:nvPicPr>
        <p:blipFill rotWithShape="1">
          <a:blip r:embed="rId3">
            <a:alphaModFix/>
          </a:blip>
          <a:srcRect l="70721"/>
          <a:stretch/>
        </p:blipFill>
        <p:spPr>
          <a:xfrm>
            <a:off x="6022975" y="1465625"/>
            <a:ext cx="1893900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16A2A4-1C94-4E85-A08C-57A4BC5111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66139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</a:t>
            </a:r>
            <a:r>
              <a:rPr lang="en-MY" b="1" dirty="0"/>
              <a:t>Function</a:t>
            </a:r>
            <a:endParaRPr b="1"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713407" y="739350"/>
            <a:ext cx="7412954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let n1:number;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let n2:number;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output:number;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addnumbers(){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output=n1+n2;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displayresult( );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0"/>
            <a:endParaRPr lang="en-MY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displayresult( ){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alert(“Output: ”+output);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53A91017-2B7C-4A59-871F-E4A90F042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2616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F7A9-ED9F-4F50-AD80-657B8226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 file 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CBE1AC-9B17-4120-B844-0C4D7F8405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469E5-5A40-4B4D-9ADB-6346B8FC7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09"/>
          <a:stretch/>
        </p:blipFill>
        <p:spPr>
          <a:xfrm>
            <a:off x="0" y="545690"/>
            <a:ext cx="9144000" cy="459781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6ABF3C4-20DC-4924-9C69-CDC8D0D81D49}"/>
              </a:ext>
            </a:extLst>
          </p:cNvPr>
          <p:cNvSpPr/>
          <p:nvPr/>
        </p:nvSpPr>
        <p:spPr>
          <a:xfrm>
            <a:off x="4881716" y="1755058"/>
            <a:ext cx="3641825" cy="1039761"/>
          </a:xfrm>
          <a:prstGeom prst="round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2D3420-D259-4CB5-98CB-000EB96ED228}"/>
              </a:ext>
            </a:extLst>
          </p:cNvPr>
          <p:cNvCxnSpPr/>
          <p:nvPr/>
        </p:nvCxnSpPr>
        <p:spPr>
          <a:xfrm>
            <a:off x="3038168" y="1858297"/>
            <a:ext cx="184354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272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13108-8CF3-43F1-9852-88893362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2AA60-FE59-4803-8F33-476EF957A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29DB5-EEDC-4A02-A755-E8121B23E8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45FFE-6126-4250-BC95-F68C62D93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256" y="1446012"/>
            <a:ext cx="6518898" cy="369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773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F7A9-ED9F-4F50-AD80-657B8226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 file 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CBE1AC-9B17-4120-B844-0C4D7F8405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09B4A-1090-41FF-AE55-C9D91AD8C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79"/>
          <a:stretch/>
        </p:blipFill>
        <p:spPr>
          <a:xfrm>
            <a:off x="0" y="523568"/>
            <a:ext cx="9144000" cy="461993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62B8360-0570-41F1-87D6-BAECE3714787}"/>
              </a:ext>
            </a:extLst>
          </p:cNvPr>
          <p:cNvSpPr/>
          <p:nvPr/>
        </p:nvSpPr>
        <p:spPr>
          <a:xfrm>
            <a:off x="4881716" y="1755058"/>
            <a:ext cx="3945194" cy="1530136"/>
          </a:xfrm>
          <a:prstGeom prst="round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2163BC-20D2-4DE8-A990-712F59AAB914}"/>
              </a:ext>
            </a:extLst>
          </p:cNvPr>
          <p:cNvCxnSpPr/>
          <p:nvPr/>
        </p:nvCxnSpPr>
        <p:spPr>
          <a:xfrm>
            <a:off x="3038168" y="1858297"/>
            <a:ext cx="184354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4446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EX1 variable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6" y="820466"/>
            <a:ext cx="5027100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What is a </a:t>
            </a:r>
            <a:r>
              <a:rPr lang="en" sz="2400" b="1" dirty="0"/>
              <a:t>variable</a:t>
            </a:r>
            <a:r>
              <a:rPr lang="en" sz="2400" dirty="0"/>
              <a:t>?</a:t>
            </a:r>
          </a:p>
          <a:p>
            <a:r>
              <a:rPr lang="en" sz="2400" dirty="0"/>
              <a:t>A </a:t>
            </a:r>
            <a:r>
              <a:rPr lang="en" sz="2400" b="1" dirty="0"/>
              <a:t>variable </a:t>
            </a:r>
            <a:r>
              <a:rPr lang="en" sz="2400" dirty="0"/>
              <a:t>acts as a container for values in a </a:t>
            </a:r>
            <a:r>
              <a:rPr lang="en-MY" sz="2400" dirty="0"/>
              <a:t>p</a:t>
            </a:r>
            <a:r>
              <a:rPr lang="en" sz="2400" dirty="0"/>
              <a:t>rogram</a:t>
            </a:r>
            <a:r>
              <a:rPr lang="en-MY" sz="2400" dirty="0"/>
              <a:t>ming code.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pPr lvl="0"/>
            <a:r>
              <a:rPr lang="en-MY" sz="2400" dirty="0"/>
              <a:t>var pi:number = 3.14;</a:t>
            </a:r>
          </a:p>
          <a:p>
            <a:pPr lvl="0"/>
            <a:r>
              <a:rPr lang="en-MY" sz="2400" dirty="0"/>
              <a:t>Var num1:number=5;</a:t>
            </a:r>
          </a:p>
          <a:p>
            <a:pPr lvl="0"/>
            <a:r>
              <a:rPr lang="en-MY" sz="2400" dirty="0"/>
              <a:t>var name:string =“enKerul”;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dirty="0"/>
              <a:t>Use </a:t>
            </a:r>
            <a:r>
              <a:rPr lang="en-MY" sz="2400" b="1" i="1" dirty="0"/>
              <a:t>any</a:t>
            </a:r>
            <a:r>
              <a:rPr lang="en-MY" sz="2400" dirty="0"/>
              <a:t> to loosely-type the variable data type.</a:t>
            </a: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5294341" y="875418"/>
            <a:ext cx="3503550" cy="401700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Data types: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b="1" dirty="0"/>
              <a:t>any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can be numbers or </a:t>
            </a:r>
            <a:r>
              <a:rPr lang="en-MY" sz="1800" dirty="0"/>
              <a:t>strings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string</a:t>
            </a:r>
            <a:r>
              <a:rPr lang="en" sz="1800" dirty="0"/>
              <a:t> 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“</a:t>
            </a:r>
            <a:r>
              <a:rPr lang="en-MY" sz="1800" dirty="0"/>
              <a:t>this is string </a:t>
            </a:r>
            <a:r>
              <a:rPr lang="en" sz="1800" dirty="0"/>
              <a:t>” + “ </a:t>
            </a:r>
            <a:r>
              <a:rPr lang="en-MY" sz="1800" dirty="0"/>
              <a:t>concat </a:t>
            </a:r>
            <a:r>
              <a:rPr lang="en" sz="1800" dirty="0"/>
              <a:t>”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b="1" dirty="0"/>
              <a:t>number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Double 3.14, or integer 5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array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can be a collection of Var, Strings or Objects</a:t>
            </a: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36DF8725-2530-4020-9B05-0E8662359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7041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EX2 String manipulation &amp; Casting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242228" y="1443909"/>
            <a:ext cx="6423076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dirty="0"/>
              <a:t>String manipulation</a:t>
            </a:r>
            <a:r>
              <a:rPr lang="en" sz="2400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str:string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3.14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/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pi:number = 3.14;</a:t>
            </a:r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pi is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+pi);</a:t>
            </a:r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tau is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+(2 * pi));</a:t>
            </a:r>
          </a:p>
        </p:txBody>
      </p:sp>
      <p:sp>
        <p:nvSpPr>
          <p:cNvPr id="413" name="Google Shape;413;p52"/>
          <p:cNvSpPr txBox="1"/>
          <p:nvPr/>
        </p:nvSpPr>
        <p:spPr>
          <a:xfrm>
            <a:off x="5620043" y="687365"/>
            <a:ext cx="3452198" cy="29632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en-MY" sz="1800" dirty="0"/>
          </a:p>
          <a:p>
            <a:pPr lvl="0"/>
            <a:r>
              <a:rPr lang="en-MY" sz="1800" b="1" dirty="0"/>
              <a:t>//to convert String to number</a:t>
            </a:r>
          </a:p>
          <a:p>
            <a:r>
              <a:rPr lang="en-US" sz="2000" dirty="0"/>
              <a:t>var str = </a:t>
            </a:r>
            <a:r>
              <a:rPr lang="en-MY" sz="2000" dirty="0"/>
              <a:t>"</a:t>
            </a:r>
            <a:r>
              <a:rPr lang="en-US" sz="2000" dirty="0"/>
              <a:t>54</a:t>
            </a:r>
            <a:r>
              <a:rPr lang="en-MY" sz="2000" dirty="0"/>
              <a:t>"</a:t>
            </a:r>
            <a:r>
              <a:rPr lang="en-US" sz="2000" dirty="0"/>
              <a:t>;</a:t>
            </a:r>
          </a:p>
          <a:p>
            <a:pPr lvl="0"/>
            <a:endParaRPr lang="en-US" sz="1800" dirty="0"/>
          </a:p>
          <a:p>
            <a:r>
              <a:rPr lang="en-US" sz="1800" dirty="0"/>
              <a:t>//easy way by using + operator</a:t>
            </a:r>
          </a:p>
          <a:p>
            <a:pPr lvl="0"/>
            <a:r>
              <a:rPr lang="en-US" sz="2400" dirty="0"/>
              <a:t>var num = +str; </a:t>
            </a:r>
            <a:br>
              <a:rPr lang="en-US" sz="2400" dirty="0"/>
            </a:br>
            <a:r>
              <a:rPr lang="en-US" sz="2400" dirty="0"/>
              <a:t>var num = parseInt(str); 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/>
          </a:p>
        </p:txBody>
      </p:sp>
      <p:pic>
        <p:nvPicPr>
          <p:cNvPr id="9" name="Picture 4" descr="Getting started with TypeScript. - Onejohi - Medium">
            <a:extLst>
              <a:ext uri="{FF2B5EF4-FFF2-40B4-BE49-F238E27FC236}">
                <a16:creationId xmlns:a16="http://schemas.microsoft.com/office/drawing/2014/main" id="{B5FF17FF-59A7-4C8E-A9B3-7DB68657F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7262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EX3 Array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7" y="820466"/>
            <a:ext cx="3047432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/>
              <a:t>Array? </a:t>
            </a:r>
            <a:r>
              <a:rPr lang="en-US" sz="2400" b="1" dirty="0"/>
              <a:t>Array</a:t>
            </a:r>
          </a:p>
          <a:p>
            <a:pPr lvl="0"/>
            <a:r>
              <a:rPr lang="en-US" sz="2400" dirty="0"/>
              <a:t>can be a collection of Var, Strings or Objects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lvl="0"/>
            <a:r>
              <a:rPr lang="en-MY" sz="2400" dirty="0"/>
              <a:t>// A list literal.</a:t>
            </a:r>
          </a:p>
          <a:p>
            <a:pPr lvl="0"/>
            <a:r>
              <a:rPr lang="en-MY" sz="2400" dirty="0"/>
              <a:t>var numbers = [4, 1, 5, 6, 3, 2];</a:t>
            </a:r>
          </a:p>
          <a:p>
            <a:pPr lvl="0"/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3215148" y="894375"/>
            <a:ext cx="5709703" cy="411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for(var i=0;i&lt;</a:t>
            </a:r>
            <a:r>
              <a:rPr lang="en-MY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numbers.length</a:t>
            </a:r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i++)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 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sum=sum+numbers[i]);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console.log(“Sum: ”+sum);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MY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-----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Sum: 21</a:t>
            </a:r>
            <a:endParaRPr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647B3F0F-9079-4696-A1E3-435277536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5766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EX4 Associative array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6" y="820466"/>
            <a:ext cx="3828971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/>
              <a:t>Associative Array?</a:t>
            </a:r>
          </a:p>
          <a:p>
            <a:pPr lvl="0"/>
            <a:r>
              <a:rPr lang="en-MY" sz="2400" dirty="0"/>
              <a:t>Array with key and value pairs (not index number).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4136797" y="894375"/>
            <a:ext cx="4788054" cy="411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// A map literal.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// Asociative array 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gases = [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'He': 'Helium',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'Ne': 'Neon',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</a:t>
            </a:r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': 'Argon’,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 lvl="0"/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console.log(gases['Ne’]);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Output: Neon</a:t>
            </a:r>
            <a:endParaRPr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647B3F0F-9079-4696-A1E3-435277536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9291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A60005D-6E2E-4D89-AD87-5CE0DE83B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234240" y="1953180"/>
            <a:ext cx="6001964" cy="1815882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8000" b="1" i="1" dirty="0">
                <a:solidFill>
                  <a:schemeClr val="bg1"/>
                </a:solidFill>
              </a:rPr>
              <a:t>T05 Kamera</a:t>
            </a:r>
            <a:br>
              <a:rPr lang="en-MY" sz="4800" b="1" i="1" dirty="0">
                <a:solidFill>
                  <a:schemeClr val="bg1"/>
                </a:solidFill>
              </a:rPr>
            </a:br>
            <a:r>
              <a:rPr lang="en-MY" sz="3200" b="1" i="1" dirty="0">
                <a:solidFill>
                  <a:schemeClr val="bg1"/>
                </a:solidFill>
              </a:rPr>
              <a:t>(installing camera plug-ins)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pic>
        <p:nvPicPr>
          <p:cNvPr id="1030" name="Picture 6" descr="Camera icon black flat isolated on white Vector Image">
            <a:extLst>
              <a:ext uri="{FF2B5EF4-FFF2-40B4-BE49-F238E27FC236}">
                <a16:creationId xmlns:a16="http://schemas.microsoft.com/office/drawing/2014/main" id="{B97AEDF0-7586-4AC8-8352-E0A5ED85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078" b="7121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061" b="22763"/>
          <a:stretch/>
        </p:blipFill>
        <p:spPr bwMode="auto">
          <a:xfrm>
            <a:off x="322621" y="663365"/>
            <a:ext cx="200764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821" y="877549"/>
            <a:ext cx="3187054" cy="1075631"/>
          </a:xfrm>
          <a:prstGeom prst="rect">
            <a:avLst/>
          </a:prstGeom>
        </p:spPr>
      </p:pic>
      <p:pic>
        <p:nvPicPr>
          <p:cNvPr id="1032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F60C2DFC-837C-44BF-98C2-62665D562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39" y="2194131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2752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0266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Using Capacitor with Ionic</a:t>
            </a:r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4BFB9-B6E9-4CB0-8C53-9A7E27D60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492DB-65D0-4D50-BCEE-69276054D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91" y="1076325"/>
            <a:ext cx="8382000" cy="406717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41FAD8-1E49-4149-A416-5645EDF47447}"/>
              </a:ext>
            </a:extLst>
          </p:cNvPr>
          <p:cNvSpPr/>
          <p:nvPr/>
        </p:nvSpPr>
        <p:spPr>
          <a:xfrm>
            <a:off x="86585" y="2947664"/>
            <a:ext cx="8880711" cy="19387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8010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7AAE-20B1-48AD-96BE-A91B3EF8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27" y="604987"/>
            <a:ext cx="8222100" cy="767700"/>
          </a:xfrm>
        </p:spPr>
        <p:txBody>
          <a:bodyPr/>
          <a:lstStyle/>
          <a:p>
            <a:r>
              <a:rPr lang="en-MY" dirty="0"/>
              <a:t>Ionic </a:t>
            </a:r>
            <a:br>
              <a:rPr lang="en-MY" dirty="0"/>
            </a:br>
            <a:r>
              <a:rPr lang="en-MY" dirty="0"/>
              <a:t>Capacitor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2B196-30E2-472B-A5D4-CDB749E8D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627" y="3734123"/>
            <a:ext cx="8222100" cy="2710200"/>
          </a:xfrm>
        </p:spPr>
        <p:txBody>
          <a:bodyPr/>
          <a:lstStyle/>
          <a:p>
            <a:r>
              <a:rPr lang="en-MY" dirty="0">
                <a:hlinkClick r:id="rId2"/>
              </a:rPr>
              <a:t>https://ionicframework.com/resources/articles/capacitor-vs-cordova-modern-hybrid-app-development</a:t>
            </a:r>
            <a:endParaRPr lang="en-MY" dirty="0"/>
          </a:p>
          <a:p>
            <a:r>
              <a:rPr lang="en-US" dirty="0"/>
              <a:t>runs modern Web Apps natively on iOS, Android, Electron, and Web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CB785-FEC6-4B5F-B1A1-D9ACB22E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/>
          </a:p>
        </p:txBody>
      </p:sp>
      <p:pic>
        <p:nvPicPr>
          <p:cNvPr id="9220" name="Picture 4" descr="Announcing Capacitor 1.0 | The Ionic Blog">
            <a:extLst>
              <a:ext uri="{FF2B5EF4-FFF2-40B4-BE49-F238E27FC236}">
                <a16:creationId xmlns:a16="http://schemas.microsoft.com/office/drawing/2014/main" id="{C461DA23-1AAC-49EC-875B-8E54C6C50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65" y="-1"/>
            <a:ext cx="6511636" cy="361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9380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E7BE73-12E2-4C23-AA1B-72B6C24F2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6306"/>
            <a:ext cx="9144000" cy="34171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4AC469-1EC1-4F26-82DF-56F73A6C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Install camera support : </a:t>
            </a:r>
            <a:r>
              <a:rPr lang="en-MY" sz="3000" dirty="0">
                <a:hlinkClick r:id="rId3"/>
              </a:rPr>
              <a:t>ionicframework.com/docs/native/camera</a:t>
            </a:r>
            <a:endParaRPr lang="en-MY" sz="3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F16FE-04AB-4635-AEEF-90C5F1B9CC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/>
          </a:p>
        </p:txBody>
      </p:sp>
      <p:pic>
        <p:nvPicPr>
          <p:cNvPr id="6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515C565-50D5-4952-9DA2-5C943E0C9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-14785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240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</a:t>
            </a:r>
            <a:r>
              <a:rPr lang="en-MY" dirty="0" err="1"/>
              <a:t>vailable</a:t>
            </a:r>
            <a:r>
              <a:rPr lang="en-MY" dirty="0"/>
              <a:t> apps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037626-4158-4EB5-8EC3-A4F471F56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50" y="676426"/>
            <a:ext cx="5519804" cy="44433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00BB36-6601-402A-913D-99EAAA59C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330" y="259737"/>
            <a:ext cx="5532520" cy="44358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A3A37-AF96-426A-95AD-C3F785EBA6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A6D6-420F-4AC6-BB0A-0FD7186EF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BEEA5-C0E6-4356-B083-AB91821DD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8BA58-0931-40B8-B431-A56BB34F78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7A422-623F-43FA-9BC6-BA4C21FFB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781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57718-D897-4E3D-9BB1-C0D83E6C6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C3AFA-07A3-42EC-B669-E9DAEFEAA4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F5C30-21E0-4341-8170-4AEA456C78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F7EAE7-485B-405F-9FFA-AC5E98607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304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448B8-E98D-4E3D-83F6-EB06C48C4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EBAEE-F898-48F3-9481-115A931E9A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13C80-A46D-463F-90A1-6AEE6F6BBF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5856AF-1E4C-45AB-A2C3-9FC327903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94" y="54277"/>
            <a:ext cx="9144000" cy="51435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524B849-027F-43C4-BF4B-B61B01EC126C}"/>
              </a:ext>
            </a:extLst>
          </p:cNvPr>
          <p:cNvSpPr/>
          <p:nvPr/>
        </p:nvSpPr>
        <p:spPr>
          <a:xfrm>
            <a:off x="1309816" y="3842948"/>
            <a:ext cx="4120979" cy="3089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CAF75B7-3B64-4632-A713-84712320FD52}"/>
              </a:ext>
            </a:extLst>
          </p:cNvPr>
          <p:cNvSpPr/>
          <p:nvPr/>
        </p:nvSpPr>
        <p:spPr>
          <a:xfrm>
            <a:off x="1079157" y="1278202"/>
            <a:ext cx="6569675" cy="3089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543250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DC9E6-706F-4C73-9B12-357D1D130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15B12-8379-49E0-A4B2-7A1E447B4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EF60D-B5F6-46D2-93D1-DB29A1CBB4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7A248-21DB-4F72-AA4D-9062F3300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965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C12CC-B91A-4391-875A-093AFB2C5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D48E5-B29F-41B7-8EF5-FEEA82571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214EC-D963-44DA-A26B-A5D44C760D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DB1926-86CB-4368-8ABF-A3BAA779E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246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7205B-9D25-4C3E-B1E7-A74F10339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868471"/>
            <a:ext cx="8222100" cy="767700"/>
          </a:xfrm>
        </p:spPr>
        <p:txBody>
          <a:bodyPr/>
          <a:lstStyle/>
          <a:p>
            <a:r>
              <a:rPr lang="en-MY" dirty="0"/>
              <a:t>Migration Cordova to Capacitor - error: package android.support.v4.content does not exist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C48B2-9E91-4575-BAF1-974A19530F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2800" dirty="0"/>
              <a:t>npm install jetifier</a:t>
            </a:r>
          </a:p>
          <a:p>
            <a:r>
              <a:rPr lang="en-MY" sz="2800" dirty="0"/>
              <a:t>npx jetifier</a:t>
            </a:r>
          </a:p>
          <a:p>
            <a:r>
              <a:rPr lang="en-MY" sz="2800" dirty="0"/>
              <a:t>npx cap sync android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C8847-4DA3-44B8-B8E4-6B8E23EC8D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766667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7AAE-20B1-48AD-96BE-A91B3EF8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27" y="604987"/>
            <a:ext cx="8222100" cy="767700"/>
          </a:xfrm>
        </p:spPr>
        <p:txBody>
          <a:bodyPr/>
          <a:lstStyle/>
          <a:p>
            <a:r>
              <a:rPr lang="en-MY" dirty="0"/>
              <a:t>Ionic </a:t>
            </a:r>
            <a:br>
              <a:rPr lang="en-MY" dirty="0"/>
            </a:br>
            <a:r>
              <a:rPr lang="en-MY" dirty="0"/>
              <a:t>Capacitor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2B196-30E2-472B-A5D4-CDB749E8D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627" y="3734123"/>
            <a:ext cx="8222100" cy="2710200"/>
          </a:xfrm>
        </p:spPr>
        <p:txBody>
          <a:bodyPr/>
          <a:lstStyle/>
          <a:p>
            <a:r>
              <a:rPr lang="en-MY" dirty="0">
                <a:hlinkClick r:id="rId2"/>
              </a:rPr>
              <a:t>https://ionicframework.com/resources/articles/capacitor-vs-cordova-modern-hybrid-app-development</a:t>
            </a:r>
            <a:endParaRPr lang="en-MY" dirty="0"/>
          </a:p>
          <a:p>
            <a:r>
              <a:rPr lang="en-US" dirty="0"/>
              <a:t>runs modern Web Apps natively on iOS, Android, Electron, and Web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CB785-FEC6-4B5F-B1A1-D9ACB22E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76</a:t>
            </a:fld>
            <a:endParaRPr lang="en"/>
          </a:p>
        </p:txBody>
      </p:sp>
      <p:pic>
        <p:nvPicPr>
          <p:cNvPr id="9220" name="Picture 4" descr="Announcing Capacitor 1.0 | The Ionic Blog">
            <a:extLst>
              <a:ext uri="{FF2B5EF4-FFF2-40B4-BE49-F238E27FC236}">
                <a16:creationId xmlns:a16="http://schemas.microsoft.com/office/drawing/2014/main" id="{C461DA23-1AAC-49EC-875B-8E54C6C50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65" y="-1"/>
            <a:ext cx="6511636" cy="361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7430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F350F-2CC5-401B-B6D5-C2E8D8E23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3300" y="4094275"/>
            <a:ext cx="8222100" cy="798148"/>
          </a:xfrm>
        </p:spPr>
        <p:txBody>
          <a:bodyPr/>
          <a:lstStyle/>
          <a:p>
            <a:r>
              <a:rPr lang="en-MY" dirty="0"/>
              <a:t>Previously we have </a:t>
            </a:r>
            <a:r>
              <a:rPr lang="en-MY" b="1" dirty="0"/>
              <a:t>CORDOVA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3DEDC-AAD5-4381-B2D2-C6D4900730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77</a:t>
            </a:fld>
            <a:endParaRPr lang="en"/>
          </a:p>
        </p:txBody>
      </p:sp>
      <p:pic>
        <p:nvPicPr>
          <p:cNvPr id="12290" name="Picture 2" descr="Ionic Article: What is Apache Cordova?">
            <a:extLst>
              <a:ext uri="{FF2B5EF4-FFF2-40B4-BE49-F238E27FC236}">
                <a16:creationId xmlns:a16="http://schemas.microsoft.com/office/drawing/2014/main" id="{D06BAD4B-7DE3-480A-8AAC-B2F1B43D3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708" y="31750"/>
            <a:ext cx="6449291" cy="358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9634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FAA541-FE8C-4892-B279-46F4B09B0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765729"/>
            <a:ext cx="8658225" cy="3181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Ionic build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78</a:t>
            </a:fld>
            <a:endParaRPr lang="en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7559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F0202-CA0D-4619-B3D4-92FFBE54C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804"/>
          <a:stretch/>
        </p:blipFill>
        <p:spPr>
          <a:xfrm>
            <a:off x="-12998" y="1"/>
            <a:ext cx="9156998" cy="35121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06471-2219-4BFC-8D79-F426EAABBC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79</a:t>
            </a:fld>
            <a:endParaRPr lang="e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2B2CE64-8923-4CD5-B0C1-406C5AD5F6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6455" y="2965565"/>
            <a:ext cx="7139862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Run only once for each ionic project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To update Android project, execute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onic build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px cap copy</a:t>
            </a:r>
          </a:p>
        </p:txBody>
      </p:sp>
    </p:spTree>
    <p:extLst>
      <p:ext uri="{BB962C8B-B14F-4D97-AF65-F5344CB8AC3E}">
        <p14:creationId xmlns:p14="http://schemas.microsoft.com/office/powerpoint/2010/main" val="2060077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IOS &amp; Android Software Development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nutshell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20A478-96C8-4424-9873-347BEE0323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AECA-328D-4723-89CF-01931DCC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81" y="316469"/>
            <a:ext cx="8222100" cy="767700"/>
          </a:xfrm>
        </p:spPr>
        <p:txBody>
          <a:bodyPr/>
          <a:lstStyle/>
          <a:p>
            <a:r>
              <a:rPr lang="en-MY" dirty="0"/>
              <a:t>After finish installing the camera plug-ins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61A44-1B98-49B1-9384-A7B74489CA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130B3-9537-4E4A-9510-6364CE975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2" b="22502"/>
          <a:stretch/>
        </p:blipFill>
        <p:spPr>
          <a:xfrm>
            <a:off x="0" y="1916839"/>
            <a:ext cx="9144000" cy="277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902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5ECC-C573-4555-8D1C-A0F16565A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To open project on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2BF65-91BB-48F9-91F3-A7DB6BA9A8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C2126-F046-4356-B1B9-FAEEFCA0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699"/>
          <a:stretch/>
        </p:blipFill>
        <p:spPr>
          <a:xfrm>
            <a:off x="10950" y="1940214"/>
            <a:ext cx="9144000" cy="207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26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82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7695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FF69CA-3580-4A78-80FA-3B9385C05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230"/>
            <a:ext cx="9144000" cy="4125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25FF0-881B-45B3-A872-3DAE612F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24" y="201206"/>
            <a:ext cx="8222100" cy="767700"/>
          </a:xfrm>
        </p:spPr>
        <p:txBody>
          <a:bodyPr/>
          <a:lstStyle/>
          <a:p>
            <a:r>
              <a:rPr lang="en-MY" dirty="0"/>
              <a:t>Open in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78108-3C7B-4325-97DD-07F6276D8C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77562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84</a:t>
            </a:fld>
            <a:endParaRPr lang="en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A60005D-6E2E-4D89-AD87-5CE0DE83B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234240" y="1953180"/>
            <a:ext cx="5431295" cy="1815882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8000" b="1" i="1" dirty="0">
                <a:solidFill>
                  <a:schemeClr val="bg1"/>
                </a:solidFill>
              </a:rPr>
              <a:t>T06 Uji-</a:t>
            </a:r>
            <a:r>
              <a:rPr lang="en-MY" sz="8000" b="1" i="1" dirty="0" err="1">
                <a:solidFill>
                  <a:schemeClr val="bg1"/>
                </a:solidFill>
              </a:rPr>
              <a:t>lari</a:t>
            </a:r>
            <a:br>
              <a:rPr lang="en-MY" sz="4800" b="1" i="1" dirty="0">
                <a:solidFill>
                  <a:schemeClr val="bg1"/>
                </a:solidFill>
              </a:rPr>
            </a:br>
            <a:r>
              <a:rPr lang="en-MY" sz="3200" b="1" i="1" dirty="0">
                <a:solidFill>
                  <a:schemeClr val="bg1"/>
                </a:solidFill>
              </a:rPr>
              <a:t>(test on real phone)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483" y="944898"/>
            <a:ext cx="3187054" cy="107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140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85</a:t>
            </a:fld>
            <a:endParaRPr lang="en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A60005D-6E2E-4D89-AD87-5CE0DE83B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234240" y="1953180"/>
            <a:ext cx="6458819" cy="1815882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8000" b="1" i="1" dirty="0">
                <a:solidFill>
                  <a:schemeClr val="bg1"/>
                </a:solidFill>
              </a:rPr>
              <a:t>T07 Navigasi</a:t>
            </a:r>
            <a:br>
              <a:rPr lang="en-MY" sz="4800" b="1" i="1" dirty="0">
                <a:solidFill>
                  <a:schemeClr val="bg1"/>
                </a:solidFill>
              </a:rPr>
            </a:br>
            <a:r>
              <a:rPr lang="en-MY" sz="3200" b="1" i="1" dirty="0">
                <a:solidFill>
                  <a:schemeClr val="bg1"/>
                </a:solidFill>
              </a:rPr>
              <a:t>(navigation with parameters)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483" y="944898"/>
            <a:ext cx="3187054" cy="107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663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Parameters</a:t>
            </a:r>
            <a:endParaRPr/>
          </a:p>
        </p:txBody>
      </p:sp>
      <p:sp>
        <p:nvSpPr>
          <p:cNvPr id="489" name="Google Shape;489;p63"/>
          <p:cNvSpPr txBox="1">
            <a:spLocks noGrp="1"/>
          </p:cNvSpPr>
          <p:nvPr>
            <p:ph type="title"/>
          </p:nvPr>
        </p:nvSpPr>
        <p:spPr>
          <a:xfrm>
            <a:off x="460950" y="30646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methods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86</a:t>
            </a:fld>
            <a:endParaRPr lang="en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5"/>
          <p:cNvSpPr txBox="1">
            <a:spLocks noGrp="1"/>
          </p:cNvSpPr>
          <p:nvPr>
            <p:ph type="title"/>
          </p:nvPr>
        </p:nvSpPr>
        <p:spPr>
          <a:xfrm>
            <a:off x="460950" y="76002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95300" algn="ctr" rtl="0"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en" b="1"/>
              <a:t>Using Services, </a:t>
            </a:r>
            <a:endParaRPr b="1"/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DAY 2 LESSON</a:t>
            </a:r>
            <a:endParaRPr/>
          </a:p>
        </p:txBody>
      </p:sp>
      <p:sp>
        <p:nvSpPr>
          <p:cNvPr id="508" name="Google Shape;508;p65"/>
          <p:cNvSpPr txBox="1">
            <a:spLocks noGrp="1"/>
          </p:cNvSpPr>
          <p:nvPr>
            <p:ph type="title"/>
          </p:nvPr>
        </p:nvSpPr>
        <p:spPr>
          <a:xfrm>
            <a:off x="460950" y="330520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2. Using ActivatedRoute</a:t>
            </a:r>
            <a:endParaRPr b="1"/>
          </a:p>
        </p:txBody>
      </p:sp>
      <p:sp>
        <p:nvSpPr>
          <p:cNvPr id="509" name="Google Shape;509;p65"/>
          <p:cNvSpPr txBox="1"/>
          <p:nvPr/>
        </p:nvSpPr>
        <p:spPr>
          <a:xfrm>
            <a:off x="2849275" y="4098150"/>
            <a:ext cx="4042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*CANNOT SEND OBJECTS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0" name="Google Shape;510;p65"/>
          <p:cNvSpPr txBox="1"/>
          <p:nvPr/>
        </p:nvSpPr>
        <p:spPr>
          <a:xfrm>
            <a:off x="2807400" y="1854575"/>
            <a:ext cx="4042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*CAN SEND OBJECTS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A5CC78-EA9E-4574-A2E9-99552D0B64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87</a:t>
            </a:fld>
            <a:endParaRPr lang="en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4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64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6" name="Google Shape;496;p64"/>
          <p:cNvCxnSpPr>
            <a:stCxn id="494" idx="3"/>
            <a:endCxn id="495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97" name="Google Shape;497;p64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</a:t>
            </a:r>
            <a:endParaRPr/>
          </a:p>
        </p:txBody>
      </p:sp>
      <p:sp>
        <p:nvSpPr>
          <p:cNvPr id="498" name="Google Shape;498;p64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2</a:t>
            </a:r>
            <a:endParaRPr/>
          </a:p>
        </p:txBody>
      </p:sp>
      <p:sp>
        <p:nvSpPr>
          <p:cNvPr id="499" name="Google Shape;499;p64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PARAMETERS</a:t>
            </a:r>
            <a:endParaRPr sz="3600"/>
          </a:p>
        </p:txBody>
      </p:sp>
      <p:sp>
        <p:nvSpPr>
          <p:cNvPr id="500" name="Google Shape;500;p64"/>
          <p:cNvSpPr txBox="1"/>
          <p:nvPr/>
        </p:nvSpPr>
        <p:spPr>
          <a:xfrm>
            <a:off x="743550" y="2803025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Name: </a:t>
            </a:r>
            <a:r>
              <a:rPr lang="en-MY" dirty="0" err="1">
                <a:latin typeface="Roboto"/>
                <a:ea typeface="Roboto"/>
                <a:cs typeface="Roboto"/>
                <a:sym typeface="Roboto"/>
              </a:rPr>
              <a:t>Kerul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64"/>
          <p:cNvSpPr txBox="1"/>
          <p:nvPr/>
        </p:nvSpPr>
        <p:spPr>
          <a:xfrm>
            <a:off x="3637900" y="2643350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Name: </a:t>
            </a:r>
            <a:r>
              <a:rPr lang="en-MY" dirty="0" err="1">
                <a:latin typeface="Roboto"/>
                <a:ea typeface="Roboto"/>
                <a:cs typeface="Roboto"/>
                <a:sym typeface="Roboto"/>
              </a:rPr>
              <a:t>Kerul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64"/>
          <p:cNvSpPr txBox="1"/>
          <p:nvPr/>
        </p:nvSpPr>
        <p:spPr>
          <a:xfrm>
            <a:off x="6543375" y="2803025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Name: </a:t>
            </a:r>
            <a:r>
              <a:rPr lang="en-MY" dirty="0" err="1">
                <a:latin typeface="Roboto"/>
                <a:ea typeface="Roboto"/>
                <a:cs typeface="Roboto"/>
                <a:sym typeface="Roboto"/>
              </a:rPr>
              <a:t>Kerul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6EEA9-2CB3-44D4-8F86-2171B75668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88</a:t>
            </a:fld>
            <a:endParaRPr lang="en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On</a:t>
            </a:r>
            <a:r>
              <a:rPr lang="en" sz="3000" b="1">
                <a:latin typeface="Arial"/>
                <a:ea typeface="Arial"/>
                <a:cs typeface="Arial"/>
                <a:sym typeface="Arial"/>
              </a:rPr>
              <a:t> app-routing.module.ts </a:t>
            </a:r>
            <a:r>
              <a:rPr lang="en" sz="3000">
                <a:latin typeface="Arial"/>
                <a:ea typeface="Arial"/>
                <a:cs typeface="Arial"/>
                <a:sym typeface="Arial"/>
              </a:rPr>
              <a:t>add param name, example /:id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Add /id when navigating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To get param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import {ActivatedRoute} from ‘@angular/router’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public route:ActivatedRoute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■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let the_id=this.route.snapshot.params.id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6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ActivatedRoute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3C80FB-D87E-4115-A090-2228261F70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89</a:t>
            </a:fld>
            <a:endParaRPr lang="e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 (Swift &amp; Objective C)</a:t>
            </a:r>
            <a:endParaRPr/>
          </a:p>
        </p:txBody>
      </p:sp>
      <p:pic>
        <p:nvPicPr>
          <p:cNvPr id="192" name="Google Shape;192;p30" descr="File:Android Studio icon.sv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6725" y="569598"/>
            <a:ext cx="1302075" cy="13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/>
          <p:nvPr/>
        </p:nvSpPr>
        <p:spPr>
          <a:xfrm>
            <a:off x="4201504" y="1871700"/>
            <a:ext cx="18243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Studio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(Java &amp; Kotlin)</a:t>
            </a:r>
            <a:endParaRPr/>
          </a:p>
        </p:txBody>
      </p:sp>
      <p:pic>
        <p:nvPicPr>
          <p:cNvPr id="194" name="Google Shape;194;p30" descr="File:iPhone 6S Rose Gold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 descr="File:Nexus 5 Front View.pn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0"/>
          <p:cNvSpPr txBox="1"/>
          <p:nvPr/>
        </p:nvSpPr>
        <p:spPr>
          <a:xfrm>
            <a:off x="7197413" y="19975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197" name="Google Shape;197;p30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198" name="Google Shape;198;p30" descr="Combat coders build Web pages for warfighters &amp;gt; Air Force Space ...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4450" y="449638"/>
            <a:ext cx="1591325" cy="15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 descr="Combat coders build Web pages for warfighters &amp;gt; Air Force Space ...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5125" y="3017475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30"/>
          <p:cNvCxnSpPr>
            <a:stCxn id="198" idx="3"/>
            <a:endCxn id="192" idx="1"/>
          </p:cNvCxnSpPr>
          <p:nvPr/>
        </p:nvCxnSpPr>
        <p:spPr>
          <a:xfrm>
            <a:off x="2615775" y="1220651"/>
            <a:ext cx="1641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1" name="Google Shape;201;p30"/>
          <p:cNvCxnSpPr>
            <a:stCxn id="192" idx="3"/>
            <a:endCxn id="195" idx="1"/>
          </p:cNvCxnSpPr>
          <p:nvPr/>
        </p:nvCxnSpPr>
        <p:spPr>
          <a:xfrm rot="10800000" flipH="1">
            <a:off x="5558800" y="1138148"/>
            <a:ext cx="1739700" cy="8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2" name="Google Shape;202;p30"/>
          <p:cNvCxnSpPr>
            <a:stCxn id="199" idx="3"/>
            <a:endCxn id="190" idx="1"/>
          </p:cNvCxnSpPr>
          <p:nvPr/>
        </p:nvCxnSpPr>
        <p:spPr>
          <a:xfrm>
            <a:off x="2676450" y="3788488"/>
            <a:ext cx="1524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3" name="Google Shape;203;p30"/>
          <p:cNvCxnSpPr>
            <a:stCxn id="190" idx="3"/>
            <a:endCxn id="194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4" name="Google Shape;204;p30"/>
          <p:cNvSpPr txBox="1"/>
          <p:nvPr/>
        </p:nvSpPr>
        <p:spPr>
          <a:xfrm>
            <a:off x="957600" y="2172150"/>
            <a:ext cx="2072400" cy="5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NATIVE - </a:t>
            </a:r>
            <a:r>
              <a:rPr lang="en" sz="2400" b="1" dirty="0"/>
              <a:t>2 X WORK</a:t>
            </a:r>
            <a:endParaRPr sz="2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A6E23F-FB7A-4092-B22F-E4BAD661FD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2E56849-B532-4C75-98C8-820A423CC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1096342" y="590238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1180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90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558" y="1737621"/>
            <a:ext cx="2112133" cy="211213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lutter logo">
            <a:extLst>
              <a:ext uri="{FF2B5EF4-FFF2-40B4-BE49-F238E27FC236}">
                <a16:creationId xmlns:a16="http://schemas.microsoft.com/office/drawing/2014/main" id="{A0886F60-E35D-40C1-85C6-8D91E1C21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98"/>
          <a:stretch/>
        </p:blipFill>
        <p:spPr bwMode="auto">
          <a:xfrm>
            <a:off x="5699672" y="2138299"/>
            <a:ext cx="1151211" cy="111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3499411" y="497798"/>
            <a:ext cx="34147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Ionic </a:t>
            </a:r>
            <a:r>
              <a:rPr lang="en-MY" sz="2800" b="1" i="1" dirty="0">
                <a:solidFill>
                  <a:schemeClr val="bg1"/>
                </a:solidFill>
              </a:rPr>
              <a:t>vs Flutter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Google Shape;71;p14">
            <a:extLst>
              <a:ext uri="{FF2B5EF4-FFF2-40B4-BE49-F238E27FC236}">
                <a16:creationId xmlns:a16="http://schemas.microsoft.com/office/drawing/2014/main" id="{B88C4D69-22C0-4590-B39F-813FDFEA11E9}"/>
              </a:ext>
            </a:extLst>
          </p:cNvPr>
          <p:cNvSpPr txBox="1">
            <a:spLocks/>
          </p:cNvSpPr>
          <p:nvPr/>
        </p:nvSpPr>
        <p:spPr>
          <a:xfrm>
            <a:off x="6205995" y="4446175"/>
            <a:ext cx="2865664" cy="44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18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18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2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A130560-C6C5-491B-825D-A554EC3264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090298" y="4019883"/>
            <a:ext cx="866486" cy="55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obile Transparent File | PNG All">
            <a:extLst>
              <a:ext uri="{FF2B5EF4-FFF2-40B4-BE49-F238E27FC236}">
                <a16:creationId xmlns:a16="http://schemas.microsoft.com/office/drawing/2014/main" id="{71C84A6F-E82C-4CC6-8169-CFEE624651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9" r="28659"/>
          <a:stretch/>
        </p:blipFill>
        <p:spPr bwMode="auto">
          <a:xfrm>
            <a:off x="5320695" y="1209466"/>
            <a:ext cx="1909163" cy="340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24031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DB9D5-D701-47BD-8D7C-35DBB5235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328"/>
            <a:ext cx="9144000" cy="44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360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92</a:t>
            </a:fld>
            <a:endParaRPr lang="en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A60005D-6E2E-4D89-AD87-5CE0DE83B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234240" y="1953180"/>
            <a:ext cx="5602816" cy="1815882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8000" b="1" i="1" dirty="0">
                <a:solidFill>
                  <a:schemeClr val="bg1"/>
                </a:solidFill>
              </a:rPr>
              <a:t>T08 Pilihan</a:t>
            </a:r>
            <a:br>
              <a:rPr lang="en-MY" sz="4800" b="1" i="1" dirty="0">
                <a:solidFill>
                  <a:schemeClr val="bg1"/>
                </a:solidFill>
              </a:rPr>
            </a:br>
            <a:r>
              <a:rPr lang="en-MY" sz="3200" b="1" i="1" dirty="0">
                <a:solidFill>
                  <a:schemeClr val="bg1"/>
                </a:solidFill>
              </a:rPr>
              <a:t>Selection : if…else, </a:t>
            </a:r>
            <a:r>
              <a:rPr lang="en-MY" sz="3200" b="1" i="1" dirty="0" err="1">
                <a:solidFill>
                  <a:schemeClr val="bg1"/>
                </a:solidFill>
              </a:rPr>
              <a:t>ngIf</a:t>
            </a:r>
            <a:r>
              <a:rPr lang="en-MY" sz="3200" b="1" i="1" dirty="0">
                <a:solidFill>
                  <a:schemeClr val="bg1"/>
                </a:solidFill>
              </a:rPr>
              <a:t> 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483" y="944898"/>
            <a:ext cx="3187054" cy="107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652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93</a:t>
            </a:fld>
            <a:endParaRPr lang="en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A60005D-6E2E-4D89-AD87-5CE0DE83B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234240" y="1953180"/>
            <a:ext cx="6397905" cy="1815882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8000" b="1" i="1" dirty="0">
                <a:solidFill>
                  <a:schemeClr val="bg1"/>
                </a:solidFill>
              </a:rPr>
              <a:t>T09 Ulangan</a:t>
            </a:r>
            <a:br>
              <a:rPr lang="en-MY" sz="4800" b="1" i="1" dirty="0">
                <a:solidFill>
                  <a:schemeClr val="bg1"/>
                </a:solidFill>
              </a:rPr>
            </a:br>
            <a:r>
              <a:rPr lang="en-MY" sz="3200" b="1" i="1" dirty="0">
                <a:solidFill>
                  <a:schemeClr val="bg1"/>
                </a:solidFill>
              </a:rPr>
              <a:t>Repetition : for, foreach, </a:t>
            </a:r>
            <a:r>
              <a:rPr lang="en-MY" sz="3200" b="1" i="1" dirty="0" err="1">
                <a:solidFill>
                  <a:schemeClr val="bg1"/>
                </a:solidFill>
              </a:rPr>
              <a:t>ngFor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483" y="944898"/>
            <a:ext cx="3187054" cy="107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32906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12892</TotalTime>
  <Words>1752</Words>
  <Application>Microsoft Office PowerPoint</Application>
  <PresentationFormat>On-screen Show (16:9)</PresentationFormat>
  <Paragraphs>441</Paragraphs>
  <Slides>93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8" baseType="lpstr">
      <vt:lpstr>Arial</vt:lpstr>
      <vt:lpstr>Courier New</vt:lpstr>
      <vt:lpstr>Roboto</vt:lpstr>
      <vt:lpstr>system-ui</vt:lpstr>
      <vt:lpstr>Material</vt:lpstr>
      <vt:lpstr>PowerPoint Presentation</vt:lpstr>
      <vt:lpstr>PowerPoint Presentation</vt:lpstr>
      <vt:lpstr>PowerPoint Presentation</vt:lpstr>
      <vt:lpstr>OVERVIEW  TO IONIC FRAMEWORK</vt:lpstr>
      <vt:lpstr>What is Ionic?</vt:lpstr>
      <vt:lpstr>Ionic Studio</vt:lpstr>
      <vt:lpstr>Available apps</vt:lpstr>
      <vt:lpstr>IOS &amp; Android Software Development  In a nutshell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IONIC?</vt:lpstr>
      <vt:lpstr>WHY IONIC?</vt:lpstr>
      <vt:lpstr>Software to start Ionic?</vt:lpstr>
      <vt:lpstr>What do you need?</vt:lpstr>
      <vt:lpstr>Download from  nodejs.org</vt:lpstr>
      <vt:lpstr>After install NodeJS from nodejs.org</vt:lpstr>
      <vt:lpstr>PowerPoint Presentation</vt:lpstr>
      <vt:lpstr>Now, let’s install the tools</vt:lpstr>
      <vt:lpstr>PowerPoint Presentation</vt:lpstr>
      <vt:lpstr>Before we start coding, some basic stuff...</vt:lpstr>
      <vt:lpstr>-HTML? -CSS ? -TypeScript ?</vt:lpstr>
      <vt:lpstr>Simple MVC in Ionic</vt:lpstr>
      <vt:lpstr>HTML</vt:lpstr>
      <vt:lpstr>CSS or SCSS</vt:lpstr>
      <vt:lpstr>Class Function</vt:lpstr>
      <vt:lpstr>Hello World ionic</vt:lpstr>
      <vt:lpstr>PowerPoint Presentation</vt:lpstr>
      <vt:lpstr>PowerPoint Presentation</vt:lpstr>
      <vt:lpstr>Next tab2 and tab3</vt:lpstr>
      <vt:lpstr>PowerPoint Presentation</vt:lpstr>
      <vt:lpstr>PowerPoint Presentation</vt:lpstr>
      <vt:lpstr>PowerPoint Presentation</vt:lpstr>
      <vt:lpstr>Output : ionic serve</vt:lpstr>
      <vt:lpstr>Always refer to documentations: https://ionicframework.com/docs</vt:lpstr>
      <vt:lpstr>HTML</vt:lpstr>
      <vt:lpstr>CSS or SCSS</vt:lpstr>
      <vt:lpstr>Next tab2 and tab3</vt:lpstr>
      <vt:lpstr>Some interface cosmetics: src/app/tabs/tabs.page.html</vt:lpstr>
      <vt:lpstr>More interface cosmetics: src/app/tab1/tab1.page.html</vt:lpstr>
      <vt:lpstr>Run ionic serve</vt:lpstr>
      <vt:lpstr>Next tab2 and tab3</vt:lpstr>
      <vt:lpstr>Codes &amp; slides github.com/khirulnizam/ionic5</vt:lpstr>
      <vt:lpstr>PowerPoint Presentation</vt:lpstr>
      <vt:lpstr>Page Navigation</vt:lpstr>
      <vt:lpstr>PowerPoint Presentation</vt:lpstr>
      <vt:lpstr>Exercise : Link to new page</vt:lpstr>
      <vt:lpstr>Exercise : Link to new page</vt:lpstr>
      <vt:lpstr>PowerPoint Presentation</vt:lpstr>
      <vt:lpstr>Add simple form interaction</vt:lpstr>
      <vt:lpstr>PowerPoint Presentation</vt:lpstr>
      <vt:lpstr>Codes &amp; slides github.com/khirulnizam/ionic5</vt:lpstr>
      <vt:lpstr>PowerPoint Presentation</vt:lpstr>
      <vt:lpstr>TypeScript</vt:lpstr>
      <vt:lpstr>Typescript Syntax : Function</vt:lpstr>
      <vt:lpstr>In file .HTML</vt:lpstr>
      <vt:lpstr>In file .TS</vt:lpstr>
      <vt:lpstr>TypeScript Syntax : EX1 variable</vt:lpstr>
      <vt:lpstr>Typescript Syntax : EX2 String manipulation &amp; Casting</vt:lpstr>
      <vt:lpstr>Typescript Syntax : EX3 Array</vt:lpstr>
      <vt:lpstr>Typescript Syntax : EX4 Associative array</vt:lpstr>
      <vt:lpstr>PowerPoint Presentation</vt:lpstr>
      <vt:lpstr>Codes &amp; slides github.com/khirulnizam/ionic5</vt:lpstr>
      <vt:lpstr>Using Capacitor with Ionic</vt:lpstr>
      <vt:lpstr>Ionic  Capacitor</vt:lpstr>
      <vt:lpstr>Install camera support : ionicframework.com/docs/native/camera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Migration Cordova to Capacitor - error: package android.support.v4.content does not exist</vt:lpstr>
      <vt:lpstr>Ionic  Capacitor</vt:lpstr>
      <vt:lpstr>PowerPoint Presentation</vt:lpstr>
      <vt:lpstr>Ionic build</vt:lpstr>
      <vt:lpstr>PowerPoint Presentation</vt:lpstr>
      <vt:lpstr>After finish installing the camera plug-ins</vt:lpstr>
      <vt:lpstr>To open project on Android Studio</vt:lpstr>
      <vt:lpstr>Codes &amp; slides github.com/khirulnizam/ionic5</vt:lpstr>
      <vt:lpstr>Open in Android Studio</vt:lpstr>
      <vt:lpstr>PowerPoint Presentation</vt:lpstr>
      <vt:lpstr>PowerPoint Presentation</vt:lpstr>
      <vt:lpstr>Parameters</vt:lpstr>
      <vt:lpstr>Using Services,  SEE DAY 2 LESSON</vt:lpstr>
      <vt:lpstr>PowerPoint Presentation</vt:lpstr>
      <vt:lpstr>Using ActivatedRoute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 To App Mobile Dev Course</dc:title>
  <dc:creator>Mahani</dc:creator>
  <cp:lastModifiedBy>Khirulnizam Abd Rahman</cp:lastModifiedBy>
  <cp:revision>286</cp:revision>
  <dcterms:modified xsi:type="dcterms:W3CDTF">2020-05-06T22:39:43Z</dcterms:modified>
</cp:coreProperties>
</file>